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0" r:id="rId1"/>
    <p:sldMasterId id="2147483833" r:id="rId2"/>
  </p:sldMasterIdLst>
  <p:notesMasterIdLst>
    <p:notesMasterId r:id="rId65"/>
  </p:notesMasterIdLst>
  <p:handoutMasterIdLst>
    <p:handoutMasterId r:id="rId66"/>
  </p:handoutMasterIdLst>
  <p:sldIdLst>
    <p:sldId id="404" r:id="rId3"/>
    <p:sldId id="333" r:id="rId4"/>
    <p:sldId id="263" r:id="rId5"/>
    <p:sldId id="332" r:id="rId6"/>
    <p:sldId id="381" r:id="rId7"/>
    <p:sldId id="711" r:id="rId8"/>
    <p:sldId id="710" r:id="rId9"/>
    <p:sldId id="409" r:id="rId10"/>
    <p:sldId id="290" r:id="rId11"/>
    <p:sldId id="272" r:id="rId12"/>
    <p:sldId id="274" r:id="rId13"/>
    <p:sldId id="275" r:id="rId14"/>
    <p:sldId id="334" r:id="rId15"/>
    <p:sldId id="696" r:id="rId16"/>
    <p:sldId id="258" r:id="rId17"/>
    <p:sldId id="261" r:id="rId18"/>
    <p:sldId id="262" r:id="rId19"/>
    <p:sldId id="707" r:id="rId20"/>
    <p:sldId id="260" r:id="rId21"/>
    <p:sldId id="697" r:id="rId22"/>
    <p:sldId id="698" r:id="rId23"/>
    <p:sldId id="699" r:id="rId24"/>
    <p:sldId id="700" r:id="rId25"/>
    <p:sldId id="701" r:id="rId26"/>
    <p:sldId id="702" r:id="rId27"/>
    <p:sldId id="703" r:id="rId28"/>
    <p:sldId id="326" r:id="rId29"/>
    <p:sldId id="296" r:id="rId30"/>
    <p:sldId id="319" r:id="rId31"/>
    <p:sldId id="320" r:id="rId32"/>
    <p:sldId id="327" r:id="rId33"/>
    <p:sldId id="298" r:id="rId34"/>
    <p:sldId id="321" r:id="rId35"/>
    <p:sldId id="328" r:id="rId36"/>
    <p:sldId id="329" r:id="rId37"/>
    <p:sldId id="322" r:id="rId38"/>
    <p:sldId id="323" r:id="rId39"/>
    <p:sldId id="712" r:id="rId40"/>
    <p:sldId id="336" r:id="rId41"/>
    <p:sldId id="338" r:id="rId42"/>
    <p:sldId id="339" r:id="rId43"/>
    <p:sldId id="382" r:id="rId44"/>
    <p:sldId id="692" r:id="rId45"/>
    <p:sldId id="387" r:id="rId46"/>
    <p:sldId id="388" r:id="rId47"/>
    <p:sldId id="390" r:id="rId48"/>
    <p:sldId id="280" r:id="rId49"/>
    <p:sldId id="299" r:id="rId50"/>
    <p:sldId id="282" r:id="rId51"/>
    <p:sldId id="378" r:id="rId52"/>
    <p:sldId id="379" r:id="rId53"/>
    <p:sldId id="687" r:id="rId54"/>
    <p:sldId id="686" r:id="rId55"/>
    <p:sldId id="386" r:id="rId56"/>
    <p:sldId id="285" r:id="rId57"/>
    <p:sldId id="304" r:id="rId58"/>
    <p:sldId id="306" r:id="rId59"/>
    <p:sldId id="405" r:id="rId60"/>
    <p:sldId id="694" r:id="rId61"/>
    <p:sldId id="715" r:id="rId62"/>
    <p:sldId id="716" r:id="rId63"/>
    <p:sldId id="695" r:id="rId64"/>
  </p:sldIdLst>
  <p:sldSz cx="9144000" cy="6858000" type="screen4x3"/>
  <p:notesSz cx="9926638" cy="6797675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2931">
          <p15:clr>
            <a:srgbClr val="A4A3A4"/>
          </p15:clr>
        </p15:guide>
        <p15:guide id="3" pos="2880">
          <p15:clr>
            <a:srgbClr val="A4A3A4"/>
          </p15:clr>
        </p15:guide>
        <p15:guide id="4" pos="437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333333"/>
    <a:srgbClr val="4D4D4D"/>
    <a:srgbClr val="F2B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Styl jasny 1 — Ak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Styl jasny 3 — Ak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03447BB-5D67-496B-8E87-E561075AD55C}" styleName="Styl ciemny 1 — Ak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yl jasny 3 — Ak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52" autoAdjust="0"/>
  </p:normalViewPr>
  <p:slideViewPr>
    <p:cSldViewPr>
      <p:cViewPr varScale="1">
        <p:scale>
          <a:sx n="62" d="100"/>
          <a:sy n="62" d="100"/>
        </p:scale>
        <p:origin x="1752" y="-200"/>
      </p:cViewPr>
      <p:guideLst>
        <p:guide orient="horz" pos="2160"/>
        <p:guide orient="horz" pos="2931"/>
        <p:guide pos="2880"/>
        <p:guide pos="437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6.9870625546806633E-2"/>
          <c:y val="0.18415164771070283"/>
          <c:w val="0.89885862627827273"/>
          <c:h val="0.6159701079031787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Arkusz1!$C$3:$C$4</c:f>
              <c:strCache>
                <c:ptCount val="2"/>
                <c:pt idx="0">
                  <c:v>Ogółem (w mln zł)
Total</c:v>
                </c:pt>
                <c:pt idx="1">
                  <c:v>Podkarpackie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Arkusz1!$B$5:$B$13</c:f>
              <c:strCache>
                <c:ptCount val="9"/>
                <c:pt idx="0">
                  <c:v>2004 r.</c:v>
                </c:pt>
                <c:pt idx="1">
                  <c:v>2010 r.</c:v>
                </c:pt>
                <c:pt idx="2">
                  <c:v>2011 r. </c:v>
                </c:pt>
                <c:pt idx="3">
                  <c:v>2012 r. </c:v>
                </c:pt>
                <c:pt idx="4">
                  <c:v>2013 r. </c:v>
                </c:pt>
                <c:pt idx="5">
                  <c:v>2014 r. </c:v>
                </c:pt>
                <c:pt idx="6">
                  <c:v>2015 r. </c:v>
                </c:pt>
                <c:pt idx="7">
                  <c:v>2016 r. </c:v>
                </c:pt>
                <c:pt idx="8">
                  <c:v>2017 r. </c:v>
                </c:pt>
              </c:strCache>
            </c:strRef>
          </c:cat>
          <c:val>
            <c:numRef>
              <c:f>Arkusz1!$C$5:$C$13</c:f>
              <c:numCache>
                <c:formatCode>#,##0</c:formatCode>
                <c:ptCount val="9"/>
                <c:pt idx="0">
                  <c:v>37240</c:v>
                </c:pt>
                <c:pt idx="1">
                  <c:v>55567</c:v>
                </c:pt>
                <c:pt idx="2">
                  <c:v>60739</c:v>
                </c:pt>
                <c:pt idx="3">
                  <c:v>62918</c:v>
                </c:pt>
                <c:pt idx="4">
                  <c:v>65107</c:v>
                </c:pt>
                <c:pt idx="5">
                  <c:v>67352</c:v>
                </c:pt>
                <c:pt idx="6">
                  <c:v>70577</c:v>
                </c:pt>
                <c:pt idx="7">
                  <c:v>72567</c:v>
                </c:pt>
                <c:pt idx="8">
                  <c:v>76784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87-453F-9251-E5AE719E964E}"/>
            </c:ext>
          </c:extLst>
        </c:ser>
        <c:ser>
          <c:idx val="1"/>
          <c:order val="1"/>
          <c:tx>
            <c:strRef>
              <c:f>Arkusz1!$D$3:$D$4</c:f>
              <c:strCache>
                <c:ptCount val="2"/>
                <c:pt idx="0">
                  <c:v>Na 1 mieszkańca (w zł)
Per capita</c:v>
                </c:pt>
                <c:pt idx="1">
                  <c:v>Podkarpackie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Arkusz1!$B$5:$B$13</c:f>
              <c:strCache>
                <c:ptCount val="9"/>
                <c:pt idx="0">
                  <c:v>2004 r.</c:v>
                </c:pt>
                <c:pt idx="1">
                  <c:v>2010 r.</c:v>
                </c:pt>
                <c:pt idx="2">
                  <c:v>2011 r. </c:v>
                </c:pt>
                <c:pt idx="3">
                  <c:v>2012 r. </c:v>
                </c:pt>
                <c:pt idx="4">
                  <c:v>2013 r. </c:v>
                </c:pt>
                <c:pt idx="5">
                  <c:v>2014 r. </c:v>
                </c:pt>
                <c:pt idx="6">
                  <c:v>2015 r. </c:v>
                </c:pt>
                <c:pt idx="7">
                  <c:v>2016 r. </c:v>
                </c:pt>
                <c:pt idx="8">
                  <c:v>2017 r. </c:v>
                </c:pt>
              </c:strCache>
            </c:strRef>
          </c:cat>
          <c:val>
            <c:numRef>
              <c:f>Arkusz1!$D$5:$D$13</c:f>
              <c:numCache>
                <c:formatCode>#,##0</c:formatCode>
                <c:ptCount val="9"/>
                <c:pt idx="0">
                  <c:v>17756</c:v>
                </c:pt>
                <c:pt idx="1">
                  <c:v>26122</c:v>
                </c:pt>
                <c:pt idx="2">
                  <c:v>28545</c:v>
                </c:pt>
                <c:pt idx="3">
                  <c:v>29554</c:v>
                </c:pt>
                <c:pt idx="4">
                  <c:v>30585</c:v>
                </c:pt>
                <c:pt idx="5">
                  <c:v>31643</c:v>
                </c:pt>
                <c:pt idx="6">
                  <c:v>33176</c:v>
                </c:pt>
                <c:pt idx="7">
                  <c:v>34120</c:v>
                </c:pt>
                <c:pt idx="8">
                  <c:v>36088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F87-453F-9251-E5AE719E964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513619288"/>
        <c:axId val="513618304"/>
      </c:barChart>
      <c:catAx>
        <c:axId val="5136192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13618304"/>
        <c:crosses val="autoZero"/>
        <c:auto val="1"/>
        <c:lblAlgn val="ctr"/>
        <c:lblOffset val="100"/>
        <c:noMultiLvlLbl val="0"/>
      </c:catAx>
      <c:valAx>
        <c:axId val="5136183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13619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389523184601922"/>
          <c:y val="0.86680023330417033"/>
          <c:w val="0.3927650918635171"/>
          <c:h val="6.46812481773111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DC4747-CDA4-40AE-8E75-04252AAB379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461C534-7EF8-4770-883B-885BFEE42866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pl-PL" dirty="0">
              <a:solidFill>
                <a:schemeClr val="tx2">
                  <a:lumMod val="50000"/>
                </a:schemeClr>
              </a:solidFill>
            </a:rPr>
            <a:t>Zintegrowane podejście do rozwoju – komplementarność działań</a:t>
          </a:r>
        </a:p>
      </dgm:t>
    </dgm:pt>
    <dgm:pt modelId="{441C8E8A-9CC2-4E2D-808F-76D4CB24056F}" type="parTrans" cxnId="{4C388BCE-F6B3-47D7-B699-EF34603BEB82}">
      <dgm:prSet/>
      <dgm:spPr/>
      <dgm:t>
        <a:bodyPr/>
        <a:lstStyle/>
        <a:p>
          <a:endParaRPr lang="pl-PL"/>
        </a:p>
      </dgm:t>
    </dgm:pt>
    <dgm:pt modelId="{6243F491-EB15-45FE-A0D8-BC3C81A01609}" type="sibTrans" cxnId="{4C388BCE-F6B3-47D7-B699-EF34603BEB82}">
      <dgm:prSet/>
      <dgm:spPr>
        <a:ln>
          <a:solidFill>
            <a:schemeClr val="tx2">
              <a:alpha val="90000"/>
            </a:schemeClr>
          </a:solidFill>
        </a:ln>
      </dgm:spPr>
      <dgm:t>
        <a:bodyPr/>
        <a:lstStyle/>
        <a:p>
          <a:endParaRPr lang="pl-PL"/>
        </a:p>
      </dgm:t>
    </dgm:pt>
    <dgm:pt modelId="{E7F64744-31F6-4547-A390-40865D53BF79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pl-PL" dirty="0">
              <a:solidFill>
                <a:schemeClr val="tx2">
                  <a:lumMod val="50000"/>
                </a:schemeClr>
              </a:solidFill>
            </a:rPr>
            <a:t>Ukierunkowanie terytorialne – Obszary Strategicznej Interwencji </a:t>
          </a:r>
        </a:p>
      </dgm:t>
    </dgm:pt>
    <dgm:pt modelId="{C7E867A1-3284-4401-AE87-A33457413285}" type="parTrans" cxnId="{8B857FD3-882D-4BDC-88DB-91B9EF72132F}">
      <dgm:prSet/>
      <dgm:spPr/>
      <dgm:t>
        <a:bodyPr/>
        <a:lstStyle/>
        <a:p>
          <a:endParaRPr lang="pl-PL"/>
        </a:p>
      </dgm:t>
    </dgm:pt>
    <dgm:pt modelId="{0A01F201-A903-454D-BA7F-F93D633A4055}" type="sibTrans" cxnId="{8B857FD3-882D-4BDC-88DB-91B9EF72132F}">
      <dgm:prSet/>
      <dgm:spPr>
        <a:ln>
          <a:solidFill>
            <a:schemeClr val="tx2">
              <a:lumMod val="50000"/>
              <a:alpha val="90000"/>
            </a:schemeClr>
          </a:solidFill>
        </a:ln>
      </dgm:spPr>
      <dgm:t>
        <a:bodyPr/>
        <a:lstStyle/>
        <a:p>
          <a:endParaRPr lang="pl-PL"/>
        </a:p>
      </dgm:t>
    </dgm:pt>
    <dgm:pt modelId="{E1B7C5E1-1235-4A78-A8AE-3AE9B4CC2F47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pl-PL" dirty="0">
              <a:solidFill>
                <a:schemeClr val="tx2">
                  <a:lumMod val="50000"/>
                </a:schemeClr>
              </a:solidFill>
            </a:rPr>
            <a:t>Monitoring – Regionalne Obserwatorium Terytorialne </a:t>
          </a:r>
        </a:p>
      </dgm:t>
    </dgm:pt>
    <dgm:pt modelId="{A72AA986-DC1F-44AC-B528-EA78831CEBCD}" type="parTrans" cxnId="{70196B75-DF2B-46C8-9F63-A84FFEED197C}">
      <dgm:prSet/>
      <dgm:spPr/>
      <dgm:t>
        <a:bodyPr/>
        <a:lstStyle/>
        <a:p>
          <a:endParaRPr lang="pl-PL"/>
        </a:p>
      </dgm:t>
    </dgm:pt>
    <dgm:pt modelId="{7975E3F3-4043-434C-B253-768F1B36288C}" type="sibTrans" cxnId="{70196B75-DF2B-46C8-9F63-A84FFEED197C}">
      <dgm:prSet/>
      <dgm:spPr/>
      <dgm:t>
        <a:bodyPr/>
        <a:lstStyle/>
        <a:p>
          <a:endParaRPr lang="pl-PL"/>
        </a:p>
      </dgm:t>
    </dgm:pt>
    <dgm:pt modelId="{DE3618EC-448C-4430-B3D6-9FB0DC505EAB}" type="pres">
      <dgm:prSet presAssocID="{72DC4747-CDA4-40AE-8E75-04252AAB3797}" presName="outerComposite" presStyleCnt="0">
        <dgm:presLayoutVars>
          <dgm:chMax val="5"/>
          <dgm:dir/>
          <dgm:resizeHandles val="exact"/>
        </dgm:presLayoutVars>
      </dgm:prSet>
      <dgm:spPr/>
    </dgm:pt>
    <dgm:pt modelId="{1A28CEEC-CF8F-4611-A78A-E3D86493FEE9}" type="pres">
      <dgm:prSet presAssocID="{72DC4747-CDA4-40AE-8E75-04252AAB3797}" presName="dummyMaxCanvas" presStyleCnt="0">
        <dgm:presLayoutVars/>
      </dgm:prSet>
      <dgm:spPr/>
    </dgm:pt>
    <dgm:pt modelId="{218CA847-7241-4B43-9ADD-303717E81F6F}" type="pres">
      <dgm:prSet presAssocID="{72DC4747-CDA4-40AE-8E75-04252AAB3797}" presName="ThreeNodes_1" presStyleLbl="node1" presStyleIdx="0" presStyleCnt="3" custScaleX="116791" custLinFactNeighborX="457">
        <dgm:presLayoutVars>
          <dgm:bulletEnabled val="1"/>
        </dgm:presLayoutVars>
      </dgm:prSet>
      <dgm:spPr/>
    </dgm:pt>
    <dgm:pt modelId="{7C878AB4-762B-4A6A-B3C4-06213CBEED3F}" type="pres">
      <dgm:prSet presAssocID="{72DC4747-CDA4-40AE-8E75-04252AAB3797}" presName="ThreeNodes_2" presStyleLbl="node1" presStyleIdx="1" presStyleCnt="3" custScaleX="114012">
        <dgm:presLayoutVars>
          <dgm:bulletEnabled val="1"/>
        </dgm:presLayoutVars>
      </dgm:prSet>
      <dgm:spPr/>
    </dgm:pt>
    <dgm:pt modelId="{DBEBDFFD-891E-46CA-A98E-19BC0D6FD880}" type="pres">
      <dgm:prSet presAssocID="{72DC4747-CDA4-40AE-8E75-04252AAB3797}" presName="ThreeNodes_3" presStyleLbl="node1" presStyleIdx="2" presStyleCnt="3" custScaleX="117647">
        <dgm:presLayoutVars>
          <dgm:bulletEnabled val="1"/>
        </dgm:presLayoutVars>
      </dgm:prSet>
      <dgm:spPr/>
    </dgm:pt>
    <dgm:pt modelId="{278D29D7-EA3E-4933-B646-4C2E3696C072}" type="pres">
      <dgm:prSet presAssocID="{72DC4747-CDA4-40AE-8E75-04252AAB3797}" presName="ThreeConn_1-2" presStyleLbl="fgAccFollowNode1" presStyleIdx="0" presStyleCnt="2">
        <dgm:presLayoutVars>
          <dgm:bulletEnabled val="1"/>
        </dgm:presLayoutVars>
      </dgm:prSet>
      <dgm:spPr/>
    </dgm:pt>
    <dgm:pt modelId="{49B47C75-C047-4B28-80F3-8E60ED1AEA0C}" type="pres">
      <dgm:prSet presAssocID="{72DC4747-CDA4-40AE-8E75-04252AAB3797}" presName="ThreeConn_2-3" presStyleLbl="fgAccFollowNode1" presStyleIdx="1" presStyleCnt="2">
        <dgm:presLayoutVars>
          <dgm:bulletEnabled val="1"/>
        </dgm:presLayoutVars>
      </dgm:prSet>
      <dgm:spPr/>
    </dgm:pt>
    <dgm:pt modelId="{F5F66850-F505-43B1-BED7-6707818C41CA}" type="pres">
      <dgm:prSet presAssocID="{72DC4747-CDA4-40AE-8E75-04252AAB3797}" presName="ThreeNodes_1_text" presStyleLbl="node1" presStyleIdx="2" presStyleCnt="3">
        <dgm:presLayoutVars>
          <dgm:bulletEnabled val="1"/>
        </dgm:presLayoutVars>
      </dgm:prSet>
      <dgm:spPr/>
    </dgm:pt>
    <dgm:pt modelId="{5115A4F6-E642-49CF-B0AE-9F9AE22BCBFA}" type="pres">
      <dgm:prSet presAssocID="{72DC4747-CDA4-40AE-8E75-04252AAB3797}" presName="ThreeNodes_2_text" presStyleLbl="node1" presStyleIdx="2" presStyleCnt="3">
        <dgm:presLayoutVars>
          <dgm:bulletEnabled val="1"/>
        </dgm:presLayoutVars>
      </dgm:prSet>
      <dgm:spPr/>
    </dgm:pt>
    <dgm:pt modelId="{68CB1BA3-862A-48EA-82D0-9FCC03933AAD}" type="pres">
      <dgm:prSet presAssocID="{72DC4747-CDA4-40AE-8E75-04252AAB3797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CEEE8819-CE27-47DA-8105-F683364D7E77}" type="presOf" srcId="{6243F491-EB15-45FE-A0D8-BC3C81A01609}" destId="{278D29D7-EA3E-4933-B646-4C2E3696C072}" srcOrd="0" destOrd="0" presId="urn:microsoft.com/office/officeart/2005/8/layout/vProcess5"/>
    <dgm:cxn modelId="{7B85F45F-061A-4FD2-BDFC-93A189D5E454}" type="presOf" srcId="{9461C534-7EF8-4770-883B-885BFEE42866}" destId="{F5F66850-F505-43B1-BED7-6707818C41CA}" srcOrd="1" destOrd="0" presId="urn:microsoft.com/office/officeart/2005/8/layout/vProcess5"/>
    <dgm:cxn modelId="{70196B75-DF2B-46C8-9F63-A84FFEED197C}" srcId="{72DC4747-CDA4-40AE-8E75-04252AAB3797}" destId="{E1B7C5E1-1235-4A78-A8AE-3AE9B4CC2F47}" srcOrd="2" destOrd="0" parTransId="{A72AA986-DC1F-44AC-B528-EA78831CEBCD}" sibTransId="{7975E3F3-4043-434C-B253-768F1B36288C}"/>
    <dgm:cxn modelId="{66248D7E-7656-4871-886C-2E5B5E193EB1}" type="presOf" srcId="{0A01F201-A903-454D-BA7F-F93D633A4055}" destId="{49B47C75-C047-4B28-80F3-8E60ED1AEA0C}" srcOrd="0" destOrd="0" presId="urn:microsoft.com/office/officeart/2005/8/layout/vProcess5"/>
    <dgm:cxn modelId="{8E73D682-F461-4557-B801-779151926785}" type="presOf" srcId="{E1B7C5E1-1235-4A78-A8AE-3AE9B4CC2F47}" destId="{68CB1BA3-862A-48EA-82D0-9FCC03933AAD}" srcOrd="1" destOrd="0" presId="urn:microsoft.com/office/officeart/2005/8/layout/vProcess5"/>
    <dgm:cxn modelId="{9B73549F-20C5-455C-AC81-7A6031071768}" type="presOf" srcId="{72DC4747-CDA4-40AE-8E75-04252AAB3797}" destId="{DE3618EC-448C-4430-B3D6-9FB0DC505EAB}" srcOrd="0" destOrd="0" presId="urn:microsoft.com/office/officeart/2005/8/layout/vProcess5"/>
    <dgm:cxn modelId="{4C388BCE-F6B3-47D7-B699-EF34603BEB82}" srcId="{72DC4747-CDA4-40AE-8E75-04252AAB3797}" destId="{9461C534-7EF8-4770-883B-885BFEE42866}" srcOrd="0" destOrd="0" parTransId="{441C8E8A-9CC2-4E2D-808F-76D4CB24056F}" sibTransId="{6243F491-EB15-45FE-A0D8-BC3C81A01609}"/>
    <dgm:cxn modelId="{1D48D4CF-6BF2-458C-B004-0185C5A7196A}" type="presOf" srcId="{9461C534-7EF8-4770-883B-885BFEE42866}" destId="{218CA847-7241-4B43-9ADD-303717E81F6F}" srcOrd="0" destOrd="0" presId="urn:microsoft.com/office/officeart/2005/8/layout/vProcess5"/>
    <dgm:cxn modelId="{8B857FD3-882D-4BDC-88DB-91B9EF72132F}" srcId="{72DC4747-CDA4-40AE-8E75-04252AAB3797}" destId="{E7F64744-31F6-4547-A390-40865D53BF79}" srcOrd="1" destOrd="0" parTransId="{C7E867A1-3284-4401-AE87-A33457413285}" sibTransId="{0A01F201-A903-454D-BA7F-F93D633A4055}"/>
    <dgm:cxn modelId="{C4C7D8D8-796E-403B-8BEC-6D8FC5A57070}" type="presOf" srcId="{E7F64744-31F6-4547-A390-40865D53BF79}" destId="{5115A4F6-E642-49CF-B0AE-9F9AE22BCBFA}" srcOrd="1" destOrd="0" presId="urn:microsoft.com/office/officeart/2005/8/layout/vProcess5"/>
    <dgm:cxn modelId="{F2B4B6EC-3077-4028-90A7-73DEDA558D89}" type="presOf" srcId="{E7F64744-31F6-4547-A390-40865D53BF79}" destId="{7C878AB4-762B-4A6A-B3C4-06213CBEED3F}" srcOrd="0" destOrd="0" presId="urn:microsoft.com/office/officeart/2005/8/layout/vProcess5"/>
    <dgm:cxn modelId="{FE2078FC-08DA-42DB-B231-887EE24229DC}" type="presOf" srcId="{E1B7C5E1-1235-4A78-A8AE-3AE9B4CC2F47}" destId="{DBEBDFFD-891E-46CA-A98E-19BC0D6FD880}" srcOrd="0" destOrd="0" presId="urn:microsoft.com/office/officeart/2005/8/layout/vProcess5"/>
    <dgm:cxn modelId="{7E545BD5-32E3-4A55-9D44-5A3EED85C565}" type="presParOf" srcId="{DE3618EC-448C-4430-B3D6-9FB0DC505EAB}" destId="{1A28CEEC-CF8F-4611-A78A-E3D86493FEE9}" srcOrd="0" destOrd="0" presId="urn:microsoft.com/office/officeart/2005/8/layout/vProcess5"/>
    <dgm:cxn modelId="{B977C4D3-221F-4F75-9BB1-AF0051F55DC8}" type="presParOf" srcId="{DE3618EC-448C-4430-B3D6-9FB0DC505EAB}" destId="{218CA847-7241-4B43-9ADD-303717E81F6F}" srcOrd="1" destOrd="0" presId="urn:microsoft.com/office/officeart/2005/8/layout/vProcess5"/>
    <dgm:cxn modelId="{01911407-9F56-46D7-B298-0C4FF986BA67}" type="presParOf" srcId="{DE3618EC-448C-4430-B3D6-9FB0DC505EAB}" destId="{7C878AB4-762B-4A6A-B3C4-06213CBEED3F}" srcOrd="2" destOrd="0" presId="urn:microsoft.com/office/officeart/2005/8/layout/vProcess5"/>
    <dgm:cxn modelId="{B8989101-AD8B-40A5-9227-9F38A4116AAA}" type="presParOf" srcId="{DE3618EC-448C-4430-B3D6-9FB0DC505EAB}" destId="{DBEBDFFD-891E-46CA-A98E-19BC0D6FD880}" srcOrd="3" destOrd="0" presId="urn:microsoft.com/office/officeart/2005/8/layout/vProcess5"/>
    <dgm:cxn modelId="{877A2EF6-B63B-4761-97C6-EB26EF8491F2}" type="presParOf" srcId="{DE3618EC-448C-4430-B3D6-9FB0DC505EAB}" destId="{278D29D7-EA3E-4933-B646-4C2E3696C072}" srcOrd="4" destOrd="0" presId="urn:microsoft.com/office/officeart/2005/8/layout/vProcess5"/>
    <dgm:cxn modelId="{51F4B9A8-5BA2-4D30-8194-2E742FB8AA62}" type="presParOf" srcId="{DE3618EC-448C-4430-B3D6-9FB0DC505EAB}" destId="{49B47C75-C047-4B28-80F3-8E60ED1AEA0C}" srcOrd="5" destOrd="0" presId="urn:microsoft.com/office/officeart/2005/8/layout/vProcess5"/>
    <dgm:cxn modelId="{8F673706-4D2A-4B5B-9400-B29E3B8D7F98}" type="presParOf" srcId="{DE3618EC-448C-4430-B3D6-9FB0DC505EAB}" destId="{F5F66850-F505-43B1-BED7-6707818C41CA}" srcOrd="6" destOrd="0" presId="urn:microsoft.com/office/officeart/2005/8/layout/vProcess5"/>
    <dgm:cxn modelId="{2484301B-E44E-4E7C-B57D-34B5F39DC028}" type="presParOf" srcId="{DE3618EC-448C-4430-B3D6-9FB0DC505EAB}" destId="{5115A4F6-E642-49CF-B0AE-9F9AE22BCBFA}" srcOrd="7" destOrd="0" presId="urn:microsoft.com/office/officeart/2005/8/layout/vProcess5"/>
    <dgm:cxn modelId="{5C22AEFF-350E-417F-AE99-9102EBD0D41E}" type="presParOf" srcId="{DE3618EC-448C-4430-B3D6-9FB0DC505EAB}" destId="{68CB1BA3-862A-48EA-82D0-9FCC03933AA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F9806C7-4165-4046-A84C-0FD7900105DD}">
      <dgm:prSet custT="1"/>
      <dgm:spPr>
        <a:solidFill>
          <a:srgbClr val="FFC000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Poprawa dostępności do usług publicznych poprzez wykorzystanie technologii informacyjno-komunikacyjnych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F6EF9F-507E-454A-A87A-61C7BA6B2450}" type="parTrans" cxnId="{A72BD914-F820-40BD-960C-F7D2367C8EB4}">
      <dgm:prSet/>
      <dgm:spPr/>
      <dgm:t>
        <a:bodyPr/>
        <a:lstStyle/>
        <a:p>
          <a:endParaRPr lang="pl-PL"/>
        </a:p>
      </dgm:t>
    </dgm:pt>
    <dgm:pt modelId="{6531AE55-D2E9-4B3E-A2B5-82357E2CB19A}" type="sibTrans" cxnId="{A72BD914-F820-40BD-960C-F7D2367C8EB4}">
      <dgm:prSet/>
      <dgm:spPr/>
      <dgm:t>
        <a:bodyPr/>
        <a:lstStyle/>
        <a:p>
          <a:endParaRPr lang="pl-PL"/>
        </a:p>
      </dgm:t>
    </dgm:pt>
    <dgm:pt modelId="{1ABDD5FF-4744-427F-83DE-8080D4C4AF98}">
      <dgm:prSet custT="1"/>
      <dgm:spPr>
        <a:solidFill>
          <a:srgbClr val="FFC000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Planowanie przestrzenne wspierające aktywizację społeczności i </a:t>
          </a:r>
          <a:r>
            <a:rPr lang="pl-PL" sz="1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aktywizacja obszarów zdegradowanych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02AC2A-7C90-4293-BA0C-9339DE2ED311}" type="parTrans" cxnId="{43F67E4B-A77C-483F-BA9B-9F555167A818}">
      <dgm:prSet/>
      <dgm:spPr/>
      <dgm:t>
        <a:bodyPr/>
        <a:lstStyle/>
        <a:p>
          <a:endParaRPr lang="pl-PL"/>
        </a:p>
      </dgm:t>
    </dgm:pt>
    <dgm:pt modelId="{88A71654-CD65-4F6B-B0EB-2AC93F3FAF05}" type="sibTrans" cxnId="{43F67E4B-A77C-483F-BA9B-9F555167A818}">
      <dgm:prSet/>
      <dgm:spPr/>
      <dgm:t>
        <a:bodyPr/>
        <a:lstStyle/>
        <a:p>
          <a:endParaRPr lang="pl-PL"/>
        </a:p>
      </dgm:t>
    </dgm:pt>
    <dgm:pt modelId="{27D4F283-7AEE-4A0F-9262-43EBC984B1A1}">
      <dgm:prSet custT="1"/>
      <dgm:spPr>
        <a:solidFill>
          <a:srgbClr val="FFC000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Wsparcie instytucjonalne i poprawa bezpieczeństwa mieszkańców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6584EB-A53F-44DF-98C3-7543E77D237D}" type="parTrans" cxnId="{590CD1CF-13C1-469A-AA2B-9C9734B23FB3}">
      <dgm:prSet/>
      <dgm:spPr/>
      <dgm:t>
        <a:bodyPr/>
        <a:lstStyle/>
        <a:p>
          <a:endParaRPr lang="pl-PL"/>
        </a:p>
      </dgm:t>
    </dgm:pt>
    <dgm:pt modelId="{483894AA-8B34-400F-8C2D-F4C4EF05663F}" type="sibTrans" cxnId="{590CD1CF-13C1-469A-AA2B-9C9734B23FB3}">
      <dgm:prSet/>
      <dgm:spPr/>
      <dgm:t>
        <a:bodyPr/>
        <a:lstStyle/>
        <a:p>
          <a:endParaRPr lang="pl-PL"/>
        </a:p>
      </dgm:t>
    </dgm:pt>
    <dgm:pt modelId="{1BFF5DF4-A6FA-4BAE-B2D7-0EEA95C22DEE}">
      <dgm:prSet custT="1"/>
      <dgm:spPr>
        <a:solidFill>
          <a:srgbClr val="FFC000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Budowanie i rozwój partnerstwa dla rozwoju województwa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C9F3EE-B17B-4D6F-AD55-991EC145FC75}" type="parTrans" cxnId="{A27CE31F-5D27-43AB-A3F1-F08C77ACA778}">
      <dgm:prSet/>
      <dgm:spPr/>
      <dgm:t>
        <a:bodyPr/>
        <a:lstStyle/>
        <a:p>
          <a:endParaRPr lang="pl-PL"/>
        </a:p>
      </dgm:t>
    </dgm:pt>
    <dgm:pt modelId="{68411586-67BD-4C69-93DF-E4CAA1AAFB03}" type="sibTrans" cxnId="{A27CE31F-5D27-43AB-A3F1-F08C77ACA778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AD9FA378-D319-4D09-A242-BBD33556D945}" type="pres">
      <dgm:prSet presAssocID="{CF9806C7-4165-4046-A84C-0FD7900105DD}" presName="composite" presStyleCnt="0"/>
      <dgm:spPr/>
    </dgm:pt>
    <dgm:pt modelId="{DED003CC-2812-4A9C-8807-C49A777B316D}" type="pres">
      <dgm:prSet presAssocID="{CF9806C7-4165-4046-A84C-0FD7900105DD}" presName="imgShp" presStyleLbl="fgImgPlace1" presStyleIdx="0" presStyleCnt="4"/>
      <dgm:spPr/>
    </dgm:pt>
    <dgm:pt modelId="{EFCC9CA1-231D-4D16-AC53-33EBE30C7C9B}" type="pres">
      <dgm:prSet presAssocID="{CF9806C7-4165-4046-A84C-0FD7900105DD}" presName="txShp" presStyleLbl="node1" presStyleIdx="0" presStyleCnt="4">
        <dgm:presLayoutVars>
          <dgm:bulletEnabled val="1"/>
        </dgm:presLayoutVars>
      </dgm:prSet>
      <dgm:spPr/>
    </dgm:pt>
    <dgm:pt modelId="{8057F83F-6B34-4CBB-9E86-BDD7975BE7DD}" type="pres">
      <dgm:prSet presAssocID="{6531AE55-D2E9-4B3E-A2B5-82357E2CB19A}" presName="spacing" presStyleCnt="0"/>
      <dgm:spPr/>
    </dgm:pt>
    <dgm:pt modelId="{5F74C0B4-AFD1-492A-B583-B5B7B3D10300}" type="pres">
      <dgm:prSet presAssocID="{1ABDD5FF-4744-427F-83DE-8080D4C4AF98}" presName="composite" presStyleCnt="0"/>
      <dgm:spPr/>
    </dgm:pt>
    <dgm:pt modelId="{69949D86-BE3F-4A11-B96B-C84D7ADF88B3}" type="pres">
      <dgm:prSet presAssocID="{1ABDD5FF-4744-427F-83DE-8080D4C4AF98}" presName="imgShp" presStyleLbl="fgImgPlace1" presStyleIdx="1" presStyleCnt="4"/>
      <dgm:spPr/>
    </dgm:pt>
    <dgm:pt modelId="{1ABE6A50-7660-4440-BD2F-3C333BD2AF23}" type="pres">
      <dgm:prSet presAssocID="{1ABDD5FF-4744-427F-83DE-8080D4C4AF98}" presName="txShp" presStyleLbl="node1" presStyleIdx="1" presStyleCnt="4">
        <dgm:presLayoutVars>
          <dgm:bulletEnabled val="1"/>
        </dgm:presLayoutVars>
      </dgm:prSet>
      <dgm:spPr/>
    </dgm:pt>
    <dgm:pt modelId="{FA83D5DC-BEF3-4E20-877C-29730E96E572}" type="pres">
      <dgm:prSet presAssocID="{88A71654-CD65-4F6B-B0EB-2AC93F3FAF05}" presName="spacing" presStyleCnt="0"/>
      <dgm:spPr/>
    </dgm:pt>
    <dgm:pt modelId="{7D0C6F13-CF08-417E-9019-722352E5C0A0}" type="pres">
      <dgm:prSet presAssocID="{27D4F283-7AEE-4A0F-9262-43EBC984B1A1}" presName="composite" presStyleCnt="0"/>
      <dgm:spPr/>
    </dgm:pt>
    <dgm:pt modelId="{93287E4C-9AB7-4716-AA0B-ACD0EA0F7499}" type="pres">
      <dgm:prSet presAssocID="{27D4F283-7AEE-4A0F-9262-43EBC984B1A1}" presName="imgShp" presStyleLbl="fgImgPlace1" presStyleIdx="2" presStyleCnt="4"/>
      <dgm:spPr/>
    </dgm:pt>
    <dgm:pt modelId="{C20FE8C3-9EB0-46C9-92B4-FF2A99EB1A39}" type="pres">
      <dgm:prSet presAssocID="{27D4F283-7AEE-4A0F-9262-43EBC984B1A1}" presName="txShp" presStyleLbl="node1" presStyleIdx="2" presStyleCnt="4">
        <dgm:presLayoutVars>
          <dgm:bulletEnabled val="1"/>
        </dgm:presLayoutVars>
      </dgm:prSet>
      <dgm:spPr/>
    </dgm:pt>
    <dgm:pt modelId="{826C7CB5-525C-4325-BC2B-090FCF0FFA81}" type="pres">
      <dgm:prSet presAssocID="{483894AA-8B34-400F-8C2D-F4C4EF05663F}" presName="spacing" presStyleCnt="0"/>
      <dgm:spPr/>
    </dgm:pt>
    <dgm:pt modelId="{38B89590-A35B-4F7A-8E44-AD202A8AD7F2}" type="pres">
      <dgm:prSet presAssocID="{1BFF5DF4-A6FA-4BAE-B2D7-0EEA95C22DEE}" presName="composite" presStyleCnt="0"/>
      <dgm:spPr/>
    </dgm:pt>
    <dgm:pt modelId="{F59CE029-0FC8-4130-8D1F-3EBDA3501DFE}" type="pres">
      <dgm:prSet presAssocID="{1BFF5DF4-A6FA-4BAE-B2D7-0EEA95C22DEE}" presName="imgShp" presStyleLbl="fgImgPlace1" presStyleIdx="3" presStyleCnt="4"/>
      <dgm:spPr/>
    </dgm:pt>
    <dgm:pt modelId="{AA89ABF0-D3F0-4B18-9E92-D6DAD27E4DA2}" type="pres">
      <dgm:prSet presAssocID="{1BFF5DF4-A6FA-4BAE-B2D7-0EEA95C22DEE}" presName="txShp" presStyleLbl="node1" presStyleIdx="3" presStyleCnt="4">
        <dgm:presLayoutVars>
          <dgm:bulletEnabled val="1"/>
        </dgm:presLayoutVars>
      </dgm:prSet>
      <dgm:spPr/>
    </dgm:pt>
  </dgm:ptLst>
  <dgm:cxnLst>
    <dgm:cxn modelId="{A72BD914-F820-40BD-960C-F7D2367C8EB4}" srcId="{B02F5977-CD50-43F6-AD47-E8BAF26DFBDA}" destId="{CF9806C7-4165-4046-A84C-0FD7900105DD}" srcOrd="0" destOrd="0" parTransId="{C1F6EF9F-507E-454A-A87A-61C7BA6B2450}" sibTransId="{6531AE55-D2E9-4B3E-A2B5-82357E2CB19A}"/>
    <dgm:cxn modelId="{A27CE31F-5D27-43AB-A3F1-F08C77ACA778}" srcId="{B02F5977-CD50-43F6-AD47-E8BAF26DFBDA}" destId="{1BFF5DF4-A6FA-4BAE-B2D7-0EEA95C22DEE}" srcOrd="3" destOrd="0" parTransId="{19C9F3EE-B17B-4D6F-AD55-991EC145FC75}" sibTransId="{68411586-67BD-4C69-93DF-E4CAA1AAFB03}"/>
    <dgm:cxn modelId="{E2EC0A3D-F38D-4334-BB00-F12F09A4BE21}" type="presOf" srcId="{B02F5977-CD50-43F6-AD47-E8BAF26DFBDA}" destId="{F8F31ED8-6753-49CB-86FF-CC6D4E6EDDF8}" srcOrd="0" destOrd="0" presId="urn:microsoft.com/office/officeart/2005/8/layout/vList3"/>
    <dgm:cxn modelId="{2DD38A69-767E-41B8-846E-C04ACEF74836}" type="presOf" srcId="{27D4F283-7AEE-4A0F-9262-43EBC984B1A1}" destId="{C20FE8C3-9EB0-46C9-92B4-FF2A99EB1A39}" srcOrd="0" destOrd="0" presId="urn:microsoft.com/office/officeart/2005/8/layout/vList3"/>
    <dgm:cxn modelId="{43F67E4B-A77C-483F-BA9B-9F555167A818}" srcId="{B02F5977-CD50-43F6-AD47-E8BAF26DFBDA}" destId="{1ABDD5FF-4744-427F-83DE-8080D4C4AF98}" srcOrd="1" destOrd="0" parTransId="{DB02AC2A-7C90-4293-BA0C-9339DE2ED311}" sibTransId="{88A71654-CD65-4F6B-B0EB-2AC93F3FAF05}"/>
    <dgm:cxn modelId="{FDE27C98-F03E-4E85-89F0-F250F9D0A60D}" type="presOf" srcId="{CF9806C7-4165-4046-A84C-0FD7900105DD}" destId="{EFCC9CA1-231D-4D16-AC53-33EBE30C7C9B}" srcOrd="0" destOrd="0" presId="urn:microsoft.com/office/officeart/2005/8/layout/vList3"/>
    <dgm:cxn modelId="{80EFF9C9-55A1-44E5-8F63-2AFB8FFAE8E8}" type="presOf" srcId="{1BFF5DF4-A6FA-4BAE-B2D7-0EEA95C22DEE}" destId="{AA89ABF0-D3F0-4B18-9E92-D6DAD27E4DA2}" srcOrd="0" destOrd="0" presId="urn:microsoft.com/office/officeart/2005/8/layout/vList3"/>
    <dgm:cxn modelId="{590CD1CF-13C1-469A-AA2B-9C9734B23FB3}" srcId="{B02F5977-CD50-43F6-AD47-E8BAF26DFBDA}" destId="{27D4F283-7AEE-4A0F-9262-43EBC984B1A1}" srcOrd="2" destOrd="0" parTransId="{386584EB-A53F-44DF-98C3-7543E77D237D}" sibTransId="{483894AA-8B34-400F-8C2D-F4C4EF05663F}"/>
    <dgm:cxn modelId="{ECFDD4E3-7CBC-4EBF-B4BE-9AB278C4862E}" type="presOf" srcId="{1ABDD5FF-4744-427F-83DE-8080D4C4AF98}" destId="{1ABE6A50-7660-4440-BD2F-3C333BD2AF23}" srcOrd="0" destOrd="0" presId="urn:microsoft.com/office/officeart/2005/8/layout/vList3"/>
    <dgm:cxn modelId="{16FE68E0-4498-498E-B022-4619E790A518}" type="presParOf" srcId="{F8F31ED8-6753-49CB-86FF-CC6D4E6EDDF8}" destId="{AD9FA378-D319-4D09-A242-BBD33556D945}" srcOrd="0" destOrd="0" presId="urn:microsoft.com/office/officeart/2005/8/layout/vList3"/>
    <dgm:cxn modelId="{9BA48CC1-8ADD-4DFC-8FF2-B2F191BA4FA0}" type="presParOf" srcId="{AD9FA378-D319-4D09-A242-BBD33556D945}" destId="{DED003CC-2812-4A9C-8807-C49A777B316D}" srcOrd="0" destOrd="0" presId="urn:microsoft.com/office/officeart/2005/8/layout/vList3"/>
    <dgm:cxn modelId="{7CCF3BCA-886D-461E-AA46-CDD4EB519D1C}" type="presParOf" srcId="{AD9FA378-D319-4D09-A242-BBD33556D945}" destId="{EFCC9CA1-231D-4D16-AC53-33EBE30C7C9B}" srcOrd="1" destOrd="0" presId="urn:microsoft.com/office/officeart/2005/8/layout/vList3"/>
    <dgm:cxn modelId="{6A14F562-1722-4D15-BB34-D4079FE032F0}" type="presParOf" srcId="{F8F31ED8-6753-49CB-86FF-CC6D4E6EDDF8}" destId="{8057F83F-6B34-4CBB-9E86-BDD7975BE7DD}" srcOrd="1" destOrd="0" presId="urn:microsoft.com/office/officeart/2005/8/layout/vList3"/>
    <dgm:cxn modelId="{9FF34B79-5A90-46A9-A9C7-81AB64E8592E}" type="presParOf" srcId="{F8F31ED8-6753-49CB-86FF-CC6D4E6EDDF8}" destId="{5F74C0B4-AFD1-492A-B583-B5B7B3D10300}" srcOrd="2" destOrd="0" presId="urn:microsoft.com/office/officeart/2005/8/layout/vList3"/>
    <dgm:cxn modelId="{A41F9CBE-2FA9-4695-B856-043C5DF01EF4}" type="presParOf" srcId="{5F74C0B4-AFD1-492A-B583-B5B7B3D10300}" destId="{69949D86-BE3F-4A11-B96B-C84D7ADF88B3}" srcOrd="0" destOrd="0" presId="urn:microsoft.com/office/officeart/2005/8/layout/vList3"/>
    <dgm:cxn modelId="{317CBEDB-01C7-4CE0-BCFC-B0C78D98BB60}" type="presParOf" srcId="{5F74C0B4-AFD1-492A-B583-B5B7B3D10300}" destId="{1ABE6A50-7660-4440-BD2F-3C333BD2AF23}" srcOrd="1" destOrd="0" presId="urn:microsoft.com/office/officeart/2005/8/layout/vList3"/>
    <dgm:cxn modelId="{812059E4-6203-43B7-9CDA-A6846D6582B1}" type="presParOf" srcId="{F8F31ED8-6753-49CB-86FF-CC6D4E6EDDF8}" destId="{FA83D5DC-BEF3-4E20-877C-29730E96E572}" srcOrd="3" destOrd="0" presId="urn:microsoft.com/office/officeart/2005/8/layout/vList3"/>
    <dgm:cxn modelId="{547E7A94-F124-45A0-961A-EA608157346F}" type="presParOf" srcId="{F8F31ED8-6753-49CB-86FF-CC6D4E6EDDF8}" destId="{7D0C6F13-CF08-417E-9019-722352E5C0A0}" srcOrd="4" destOrd="0" presId="urn:microsoft.com/office/officeart/2005/8/layout/vList3"/>
    <dgm:cxn modelId="{0FBB4453-CAF1-46EB-A6FA-DACE908CCC9A}" type="presParOf" srcId="{7D0C6F13-CF08-417E-9019-722352E5C0A0}" destId="{93287E4C-9AB7-4716-AA0B-ACD0EA0F7499}" srcOrd="0" destOrd="0" presId="urn:microsoft.com/office/officeart/2005/8/layout/vList3"/>
    <dgm:cxn modelId="{CE0DB2C9-5EB1-4678-8A96-642247B99A82}" type="presParOf" srcId="{7D0C6F13-CF08-417E-9019-722352E5C0A0}" destId="{C20FE8C3-9EB0-46C9-92B4-FF2A99EB1A39}" srcOrd="1" destOrd="0" presId="urn:microsoft.com/office/officeart/2005/8/layout/vList3"/>
    <dgm:cxn modelId="{2C129A15-456A-4884-840C-30FA158ED2C4}" type="presParOf" srcId="{F8F31ED8-6753-49CB-86FF-CC6D4E6EDDF8}" destId="{826C7CB5-525C-4325-BC2B-090FCF0FFA81}" srcOrd="5" destOrd="0" presId="urn:microsoft.com/office/officeart/2005/8/layout/vList3"/>
    <dgm:cxn modelId="{457C24FA-F79A-4F1D-A08E-60ABB25D3F37}" type="presParOf" srcId="{F8F31ED8-6753-49CB-86FF-CC6D4E6EDDF8}" destId="{38B89590-A35B-4F7A-8E44-AD202A8AD7F2}" srcOrd="6" destOrd="0" presId="urn:microsoft.com/office/officeart/2005/8/layout/vList3"/>
    <dgm:cxn modelId="{8584815F-6091-4C78-ACDF-B0B6B9D23B86}" type="presParOf" srcId="{38B89590-A35B-4F7A-8E44-AD202A8AD7F2}" destId="{F59CE029-0FC8-4130-8D1F-3EBDA3501DFE}" srcOrd="0" destOrd="0" presId="urn:microsoft.com/office/officeart/2005/8/layout/vList3"/>
    <dgm:cxn modelId="{B405F7FA-D6F4-4566-A323-C4404E107AB5}" type="presParOf" srcId="{38B89590-A35B-4F7A-8E44-AD202A8AD7F2}" destId="{AA89ABF0-D3F0-4B18-9E92-D6DAD27E4DA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F9806C7-4165-4046-A84C-0FD7900105DD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Wykorzystanie policentrycznego miejskiego układu osadniczego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F6EF9F-507E-454A-A87A-61C7BA6B2450}" type="parTrans" cxnId="{A72BD914-F820-40BD-960C-F7D2367C8EB4}">
      <dgm:prSet/>
      <dgm:spPr/>
      <dgm:t>
        <a:bodyPr/>
        <a:lstStyle/>
        <a:p>
          <a:endParaRPr lang="pl-PL"/>
        </a:p>
      </dgm:t>
    </dgm:pt>
    <dgm:pt modelId="{6531AE55-D2E9-4B3E-A2B5-82357E2CB19A}" type="sibTrans" cxnId="{A72BD914-F820-40BD-960C-F7D2367C8EB4}">
      <dgm:prSet/>
      <dgm:spPr/>
      <dgm:t>
        <a:bodyPr/>
        <a:lstStyle/>
        <a:p>
          <a:endParaRPr lang="pl-PL"/>
        </a:p>
      </dgm:t>
    </dgm:pt>
    <dgm:pt modelId="{1ABDD5FF-4744-427F-83DE-8080D4C4AF98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Funkcje metropolitalne Rzeszowa oraz jego obszaru funkcjonalnego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02AC2A-7C90-4293-BA0C-9339DE2ED311}" type="parTrans" cxnId="{43F67E4B-A77C-483F-BA9B-9F555167A818}">
      <dgm:prSet/>
      <dgm:spPr/>
      <dgm:t>
        <a:bodyPr/>
        <a:lstStyle/>
        <a:p>
          <a:endParaRPr lang="pl-PL"/>
        </a:p>
      </dgm:t>
    </dgm:pt>
    <dgm:pt modelId="{88A71654-CD65-4F6B-B0EB-2AC93F3FAF05}" type="sibTrans" cxnId="{43F67E4B-A77C-483F-BA9B-9F555167A818}">
      <dgm:prSet/>
      <dgm:spPr/>
      <dgm:t>
        <a:bodyPr/>
        <a:lstStyle/>
        <a:p>
          <a:endParaRPr lang="pl-PL"/>
        </a:p>
      </dgm:t>
    </dgm:pt>
    <dgm:pt modelId="{27D4F283-7AEE-4A0F-9262-43EBC984B1A1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Obszary wymagające szczególnego wsparcia w kontekście równoważenia rozwoju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6584EB-A53F-44DF-98C3-7543E77D237D}" type="parTrans" cxnId="{590CD1CF-13C1-469A-AA2B-9C9734B23FB3}">
      <dgm:prSet/>
      <dgm:spPr/>
      <dgm:t>
        <a:bodyPr/>
        <a:lstStyle/>
        <a:p>
          <a:endParaRPr lang="pl-PL"/>
        </a:p>
      </dgm:t>
    </dgm:pt>
    <dgm:pt modelId="{483894AA-8B34-400F-8C2D-F4C4EF05663F}" type="sibTrans" cxnId="{590CD1CF-13C1-469A-AA2B-9C9734B23FB3}">
      <dgm:prSet/>
      <dgm:spPr/>
      <dgm:t>
        <a:bodyPr/>
        <a:lstStyle/>
        <a:p>
          <a:endParaRPr lang="pl-PL"/>
        </a:p>
      </dgm:t>
    </dgm:pt>
    <dgm:pt modelId="{1BFF5DF4-A6FA-4BAE-B2D7-0EEA95C22DEE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Współpraca ponadregionalna i międzynarodowa 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C9F3EE-B17B-4D6F-AD55-991EC145FC75}" type="parTrans" cxnId="{A27CE31F-5D27-43AB-A3F1-F08C77ACA778}">
      <dgm:prSet/>
      <dgm:spPr/>
      <dgm:t>
        <a:bodyPr/>
        <a:lstStyle/>
        <a:p>
          <a:endParaRPr lang="pl-PL"/>
        </a:p>
      </dgm:t>
    </dgm:pt>
    <dgm:pt modelId="{68411586-67BD-4C69-93DF-E4CAA1AAFB03}" type="sibTrans" cxnId="{A27CE31F-5D27-43AB-A3F1-F08C77ACA778}">
      <dgm:prSet/>
      <dgm:spPr/>
      <dgm:t>
        <a:bodyPr/>
        <a:lstStyle/>
        <a:p>
          <a:endParaRPr lang="pl-PL"/>
        </a:p>
      </dgm:t>
    </dgm:pt>
    <dgm:pt modelId="{9DC92F41-E27F-4E0C-97F1-B6DE449FDEF8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Obszary wiejskie – wysoka jakość przestrzeni do zamieszkania, pracy i wypoczynku</a:t>
          </a:r>
          <a:endParaRPr lang="pl-PL" sz="1800" dirty="0">
            <a:solidFill>
              <a:schemeClr val="bg1"/>
            </a:solidFill>
          </a:endParaRPr>
        </a:p>
      </dgm:t>
    </dgm:pt>
    <dgm:pt modelId="{1106C50A-9C58-46F1-B15C-0CC2D27BC7B3}" type="parTrans" cxnId="{8DC116FB-173A-4C69-B1BF-B1495C04D6A9}">
      <dgm:prSet/>
      <dgm:spPr/>
      <dgm:t>
        <a:bodyPr/>
        <a:lstStyle/>
        <a:p>
          <a:endParaRPr lang="pl-PL"/>
        </a:p>
      </dgm:t>
    </dgm:pt>
    <dgm:pt modelId="{7A056942-66BB-4A2D-B28D-240336E1F2ED}" type="sibTrans" cxnId="{8DC116FB-173A-4C69-B1BF-B1495C04D6A9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AD9FA378-D319-4D09-A242-BBD33556D945}" type="pres">
      <dgm:prSet presAssocID="{CF9806C7-4165-4046-A84C-0FD7900105DD}" presName="composite" presStyleCnt="0"/>
      <dgm:spPr/>
    </dgm:pt>
    <dgm:pt modelId="{DED003CC-2812-4A9C-8807-C49A777B316D}" type="pres">
      <dgm:prSet presAssocID="{CF9806C7-4165-4046-A84C-0FD7900105DD}" presName="imgShp" presStyleLbl="fgImgPlace1" presStyleIdx="0" presStyleCnt="5"/>
      <dgm:spPr/>
    </dgm:pt>
    <dgm:pt modelId="{EFCC9CA1-231D-4D16-AC53-33EBE30C7C9B}" type="pres">
      <dgm:prSet presAssocID="{CF9806C7-4165-4046-A84C-0FD7900105DD}" presName="txShp" presStyleLbl="node1" presStyleIdx="0" presStyleCnt="5">
        <dgm:presLayoutVars>
          <dgm:bulletEnabled val="1"/>
        </dgm:presLayoutVars>
      </dgm:prSet>
      <dgm:spPr/>
    </dgm:pt>
    <dgm:pt modelId="{8057F83F-6B34-4CBB-9E86-BDD7975BE7DD}" type="pres">
      <dgm:prSet presAssocID="{6531AE55-D2E9-4B3E-A2B5-82357E2CB19A}" presName="spacing" presStyleCnt="0"/>
      <dgm:spPr/>
    </dgm:pt>
    <dgm:pt modelId="{5F74C0B4-AFD1-492A-B583-B5B7B3D10300}" type="pres">
      <dgm:prSet presAssocID="{1ABDD5FF-4744-427F-83DE-8080D4C4AF98}" presName="composite" presStyleCnt="0"/>
      <dgm:spPr/>
    </dgm:pt>
    <dgm:pt modelId="{69949D86-BE3F-4A11-B96B-C84D7ADF88B3}" type="pres">
      <dgm:prSet presAssocID="{1ABDD5FF-4744-427F-83DE-8080D4C4AF98}" presName="imgShp" presStyleLbl="fgImgPlace1" presStyleIdx="1" presStyleCnt="5"/>
      <dgm:spPr/>
    </dgm:pt>
    <dgm:pt modelId="{1ABE6A50-7660-4440-BD2F-3C333BD2AF23}" type="pres">
      <dgm:prSet presAssocID="{1ABDD5FF-4744-427F-83DE-8080D4C4AF98}" presName="txShp" presStyleLbl="node1" presStyleIdx="1" presStyleCnt="5">
        <dgm:presLayoutVars>
          <dgm:bulletEnabled val="1"/>
        </dgm:presLayoutVars>
      </dgm:prSet>
      <dgm:spPr/>
    </dgm:pt>
    <dgm:pt modelId="{FA83D5DC-BEF3-4E20-877C-29730E96E572}" type="pres">
      <dgm:prSet presAssocID="{88A71654-CD65-4F6B-B0EB-2AC93F3FAF05}" presName="spacing" presStyleCnt="0"/>
      <dgm:spPr/>
    </dgm:pt>
    <dgm:pt modelId="{7D0C6F13-CF08-417E-9019-722352E5C0A0}" type="pres">
      <dgm:prSet presAssocID="{27D4F283-7AEE-4A0F-9262-43EBC984B1A1}" presName="composite" presStyleCnt="0"/>
      <dgm:spPr/>
    </dgm:pt>
    <dgm:pt modelId="{93287E4C-9AB7-4716-AA0B-ACD0EA0F7499}" type="pres">
      <dgm:prSet presAssocID="{27D4F283-7AEE-4A0F-9262-43EBC984B1A1}" presName="imgShp" presStyleLbl="fgImgPlace1" presStyleIdx="2" presStyleCnt="5"/>
      <dgm:spPr/>
    </dgm:pt>
    <dgm:pt modelId="{C20FE8C3-9EB0-46C9-92B4-FF2A99EB1A39}" type="pres">
      <dgm:prSet presAssocID="{27D4F283-7AEE-4A0F-9262-43EBC984B1A1}" presName="txShp" presStyleLbl="node1" presStyleIdx="2" presStyleCnt="5">
        <dgm:presLayoutVars>
          <dgm:bulletEnabled val="1"/>
        </dgm:presLayoutVars>
      </dgm:prSet>
      <dgm:spPr/>
    </dgm:pt>
    <dgm:pt modelId="{826C7CB5-525C-4325-BC2B-090FCF0FFA81}" type="pres">
      <dgm:prSet presAssocID="{483894AA-8B34-400F-8C2D-F4C4EF05663F}" presName="spacing" presStyleCnt="0"/>
      <dgm:spPr/>
    </dgm:pt>
    <dgm:pt modelId="{9F5EE490-D101-4EDB-BAC0-77150FAA47CB}" type="pres">
      <dgm:prSet presAssocID="{9DC92F41-E27F-4E0C-97F1-B6DE449FDEF8}" presName="composite" presStyleCnt="0"/>
      <dgm:spPr/>
    </dgm:pt>
    <dgm:pt modelId="{BE44CC08-D88C-4975-B52D-AFC013BC5AC6}" type="pres">
      <dgm:prSet presAssocID="{9DC92F41-E27F-4E0C-97F1-B6DE449FDEF8}" presName="imgShp" presStyleLbl="fgImgPlace1" presStyleIdx="3" presStyleCnt="5"/>
      <dgm:spPr/>
    </dgm:pt>
    <dgm:pt modelId="{931472BA-22B3-48B1-AD60-A4DD844FF58F}" type="pres">
      <dgm:prSet presAssocID="{9DC92F41-E27F-4E0C-97F1-B6DE449FDEF8}" presName="txShp" presStyleLbl="node1" presStyleIdx="3" presStyleCnt="5">
        <dgm:presLayoutVars>
          <dgm:bulletEnabled val="1"/>
        </dgm:presLayoutVars>
      </dgm:prSet>
      <dgm:spPr/>
    </dgm:pt>
    <dgm:pt modelId="{6EB9AA51-0FEE-481B-84CC-808E731881DB}" type="pres">
      <dgm:prSet presAssocID="{7A056942-66BB-4A2D-B28D-240336E1F2ED}" presName="spacing" presStyleCnt="0"/>
      <dgm:spPr/>
    </dgm:pt>
    <dgm:pt modelId="{38B89590-A35B-4F7A-8E44-AD202A8AD7F2}" type="pres">
      <dgm:prSet presAssocID="{1BFF5DF4-A6FA-4BAE-B2D7-0EEA95C22DEE}" presName="composite" presStyleCnt="0"/>
      <dgm:spPr/>
    </dgm:pt>
    <dgm:pt modelId="{F59CE029-0FC8-4130-8D1F-3EBDA3501DFE}" type="pres">
      <dgm:prSet presAssocID="{1BFF5DF4-A6FA-4BAE-B2D7-0EEA95C22DEE}" presName="imgShp" presStyleLbl="fgImgPlace1" presStyleIdx="4" presStyleCnt="5" custLinFactNeighborX="-5509" custLinFactNeighborY="-1181"/>
      <dgm:spPr/>
    </dgm:pt>
    <dgm:pt modelId="{AA89ABF0-D3F0-4B18-9E92-D6DAD27E4DA2}" type="pres">
      <dgm:prSet presAssocID="{1BFF5DF4-A6FA-4BAE-B2D7-0EEA95C22DEE}" presName="txShp" presStyleLbl="node1" presStyleIdx="4" presStyleCnt="5" custLinFactNeighborX="-900" custLinFactNeighborY="-1181">
        <dgm:presLayoutVars>
          <dgm:bulletEnabled val="1"/>
        </dgm:presLayoutVars>
      </dgm:prSet>
      <dgm:spPr/>
    </dgm:pt>
  </dgm:ptLst>
  <dgm:cxnLst>
    <dgm:cxn modelId="{A72BD914-F820-40BD-960C-F7D2367C8EB4}" srcId="{B02F5977-CD50-43F6-AD47-E8BAF26DFBDA}" destId="{CF9806C7-4165-4046-A84C-0FD7900105DD}" srcOrd="0" destOrd="0" parTransId="{C1F6EF9F-507E-454A-A87A-61C7BA6B2450}" sibTransId="{6531AE55-D2E9-4B3E-A2B5-82357E2CB19A}"/>
    <dgm:cxn modelId="{A27CE31F-5D27-43AB-A3F1-F08C77ACA778}" srcId="{B02F5977-CD50-43F6-AD47-E8BAF26DFBDA}" destId="{1BFF5DF4-A6FA-4BAE-B2D7-0EEA95C22DEE}" srcOrd="4" destOrd="0" parTransId="{19C9F3EE-B17B-4D6F-AD55-991EC145FC75}" sibTransId="{68411586-67BD-4C69-93DF-E4CAA1AAFB03}"/>
    <dgm:cxn modelId="{E2EC0A3D-F38D-4334-BB00-F12F09A4BE21}" type="presOf" srcId="{B02F5977-CD50-43F6-AD47-E8BAF26DFBDA}" destId="{F8F31ED8-6753-49CB-86FF-CC6D4E6EDDF8}" srcOrd="0" destOrd="0" presId="urn:microsoft.com/office/officeart/2005/8/layout/vList3"/>
    <dgm:cxn modelId="{2DD38A69-767E-41B8-846E-C04ACEF74836}" type="presOf" srcId="{27D4F283-7AEE-4A0F-9262-43EBC984B1A1}" destId="{C20FE8C3-9EB0-46C9-92B4-FF2A99EB1A39}" srcOrd="0" destOrd="0" presId="urn:microsoft.com/office/officeart/2005/8/layout/vList3"/>
    <dgm:cxn modelId="{43F67E4B-A77C-483F-BA9B-9F555167A818}" srcId="{B02F5977-CD50-43F6-AD47-E8BAF26DFBDA}" destId="{1ABDD5FF-4744-427F-83DE-8080D4C4AF98}" srcOrd="1" destOrd="0" parTransId="{DB02AC2A-7C90-4293-BA0C-9339DE2ED311}" sibTransId="{88A71654-CD65-4F6B-B0EB-2AC93F3FAF05}"/>
    <dgm:cxn modelId="{FDE27C98-F03E-4E85-89F0-F250F9D0A60D}" type="presOf" srcId="{CF9806C7-4165-4046-A84C-0FD7900105DD}" destId="{EFCC9CA1-231D-4D16-AC53-33EBE30C7C9B}" srcOrd="0" destOrd="0" presId="urn:microsoft.com/office/officeart/2005/8/layout/vList3"/>
    <dgm:cxn modelId="{80EFF9C9-55A1-44E5-8F63-2AFB8FFAE8E8}" type="presOf" srcId="{1BFF5DF4-A6FA-4BAE-B2D7-0EEA95C22DEE}" destId="{AA89ABF0-D3F0-4B18-9E92-D6DAD27E4DA2}" srcOrd="0" destOrd="0" presId="urn:microsoft.com/office/officeart/2005/8/layout/vList3"/>
    <dgm:cxn modelId="{590CD1CF-13C1-469A-AA2B-9C9734B23FB3}" srcId="{B02F5977-CD50-43F6-AD47-E8BAF26DFBDA}" destId="{27D4F283-7AEE-4A0F-9262-43EBC984B1A1}" srcOrd="2" destOrd="0" parTransId="{386584EB-A53F-44DF-98C3-7543E77D237D}" sibTransId="{483894AA-8B34-400F-8C2D-F4C4EF05663F}"/>
    <dgm:cxn modelId="{E8E097D5-FC86-408B-B7E5-79EBFEA3CA57}" type="presOf" srcId="{9DC92F41-E27F-4E0C-97F1-B6DE449FDEF8}" destId="{931472BA-22B3-48B1-AD60-A4DD844FF58F}" srcOrd="0" destOrd="0" presId="urn:microsoft.com/office/officeart/2005/8/layout/vList3"/>
    <dgm:cxn modelId="{ECFDD4E3-7CBC-4EBF-B4BE-9AB278C4862E}" type="presOf" srcId="{1ABDD5FF-4744-427F-83DE-8080D4C4AF98}" destId="{1ABE6A50-7660-4440-BD2F-3C333BD2AF23}" srcOrd="0" destOrd="0" presId="urn:microsoft.com/office/officeart/2005/8/layout/vList3"/>
    <dgm:cxn modelId="{8DC116FB-173A-4C69-B1BF-B1495C04D6A9}" srcId="{B02F5977-CD50-43F6-AD47-E8BAF26DFBDA}" destId="{9DC92F41-E27F-4E0C-97F1-B6DE449FDEF8}" srcOrd="3" destOrd="0" parTransId="{1106C50A-9C58-46F1-B15C-0CC2D27BC7B3}" sibTransId="{7A056942-66BB-4A2D-B28D-240336E1F2ED}"/>
    <dgm:cxn modelId="{16FE68E0-4498-498E-B022-4619E790A518}" type="presParOf" srcId="{F8F31ED8-6753-49CB-86FF-CC6D4E6EDDF8}" destId="{AD9FA378-D319-4D09-A242-BBD33556D945}" srcOrd="0" destOrd="0" presId="urn:microsoft.com/office/officeart/2005/8/layout/vList3"/>
    <dgm:cxn modelId="{9BA48CC1-8ADD-4DFC-8FF2-B2F191BA4FA0}" type="presParOf" srcId="{AD9FA378-D319-4D09-A242-BBD33556D945}" destId="{DED003CC-2812-4A9C-8807-C49A777B316D}" srcOrd="0" destOrd="0" presId="urn:microsoft.com/office/officeart/2005/8/layout/vList3"/>
    <dgm:cxn modelId="{7CCF3BCA-886D-461E-AA46-CDD4EB519D1C}" type="presParOf" srcId="{AD9FA378-D319-4D09-A242-BBD33556D945}" destId="{EFCC9CA1-231D-4D16-AC53-33EBE30C7C9B}" srcOrd="1" destOrd="0" presId="urn:microsoft.com/office/officeart/2005/8/layout/vList3"/>
    <dgm:cxn modelId="{6A14F562-1722-4D15-BB34-D4079FE032F0}" type="presParOf" srcId="{F8F31ED8-6753-49CB-86FF-CC6D4E6EDDF8}" destId="{8057F83F-6B34-4CBB-9E86-BDD7975BE7DD}" srcOrd="1" destOrd="0" presId="urn:microsoft.com/office/officeart/2005/8/layout/vList3"/>
    <dgm:cxn modelId="{9FF34B79-5A90-46A9-A9C7-81AB64E8592E}" type="presParOf" srcId="{F8F31ED8-6753-49CB-86FF-CC6D4E6EDDF8}" destId="{5F74C0B4-AFD1-492A-B583-B5B7B3D10300}" srcOrd="2" destOrd="0" presId="urn:microsoft.com/office/officeart/2005/8/layout/vList3"/>
    <dgm:cxn modelId="{A41F9CBE-2FA9-4695-B856-043C5DF01EF4}" type="presParOf" srcId="{5F74C0B4-AFD1-492A-B583-B5B7B3D10300}" destId="{69949D86-BE3F-4A11-B96B-C84D7ADF88B3}" srcOrd="0" destOrd="0" presId="urn:microsoft.com/office/officeart/2005/8/layout/vList3"/>
    <dgm:cxn modelId="{317CBEDB-01C7-4CE0-BCFC-B0C78D98BB60}" type="presParOf" srcId="{5F74C0B4-AFD1-492A-B583-B5B7B3D10300}" destId="{1ABE6A50-7660-4440-BD2F-3C333BD2AF23}" srcOrd="1" destOrd="0" presId="urn:microsoft.com/office/officeart/2005/8/layout/vList3"/>
    <dgm:cxn modelId="{812059E4-6203-43B7-9CDA-A6846D6582B1}" type="presParOf" srcId="{F8F31ED8-6753-49CB-86FF-CC6D4E6EDDF8}" destId="{FA83D5DC-BEF3-4E20-877C-29730E96E572}" srcOrd="3" destOrd="0" presId="urn:microsoft.com/office/officeart/2005/8/layout/vList3"/>
    <dgm:cxn modelId="{547E7A94-F124-45A0-961A-EA608157346F}" type="presParOf" srcId="{F8F31ED8-6753-49CB-86FF-CC6D4E6EDDF8}" destId="{7D0C6F13-CF08-417E-9019-722352E5C0A0}" srcOrd="4" destOrd="0" presId="urn:microsoft.com/office/officeart/2005/8/layout/vList3"/>
    <dgm:cxn modelId="{0FBB4453-CAF1-46EB-A6FA-DACE908CCC9A}" type="presParOf" srcId="{7D0C6F13-CF08-417E-9019-722352E5C0A0}" destId="{93287E4C-9AB7-4716-AA0B-ACD0EA0F7499}" srcOrd="0" destOrd="0" presId="urn:microsoft.com/office/officeart/2005/8/layout/vList3"/>
    <dgm:cxn modelId="{CE0DB2C9-5EB1-4678-8A96-642247B99A82}" type="presParOf" srcId="{7D0C6F13-CF08-417E-9019-722352E5C0A0}" destId="{C20FE8C3-9EB0-46C9-92B4-FF2A99EB1A39}" srcOrd="1" destOrd="0" presId="urn:microsoft.com/office/officeart/2005/8/layout/vList3"/>
    <dgm:cxn modelId="{2C129A15-456A-4884-840C-30FA158ED2C4}" type="presParOf" srcId="{F8F31ED8-6753-49CB-86FF-CC6D4E6EDDF8}" destId="{826C7CB5-525C-4325-BC2B-090FCF0FFA81}" srcOrd="5" destOrd="0" presId="urn:microsoft.com/office/officeart/2005/8/layout/vList3"/>
    <dgm:cxn modelId="{5787D126-994E-425A-89E2-FE5153BB865D}" type="presParOf" srcId="{F8F31ED8-6753-49CB-86FF-CC6D4E6EDDF8}" destId="{9F5EE490-D101-4EDB-BAC0-77150FAA47CB}" srcOrd="6" destOrd="0" presId="urn:microsoft.com/office/officeart/2005/8/layout/vList3"/>
    <dgm:cxn modelId="{041DDBD4-7BED-4A85-A383-55BA45F2EBDB}" type="presParOf" srcId="{9F5EE490-D101-4EDB-BAC0-77150FAA47CB}" destId="{BE44CC08-D88C-4975-B52D-AFC013BC5AC6}" srcOrd="0" destOrd="0" presId="urn:microsoft.com/office/officeart/2005/8/layout/vList3"/>
    <dgm:cxn modelId="{17EAE62B-602A-4660-8EDB-B41FA25983FE}" type="presParOf" srcId="{9F5EE490-D101-4EDB-BAC0-77150FAA47CB}" destId="{931472BA-22B3-48B1-AD60-A4DD844FF58F}" srcOrd="1" destOrd="0" presId="urn:microsoft.com/office/officeart/2005/8/layout/vList3"/>
    <dgm:cxn modelId="{A84D6DB9-258E-491C-9AD5-BF7ADE83D5F1}" type="presParOf" srcId="{F8F31ED8-6753-49CB-86FF-CC6D4E6EDDF8}" destId="{6EB9AA51-0FEE-481B-84CC-808E731881DB}" srcOrd="7" destOrd="0" presId="urn:microsoft.com/office/officeart/2005/8/layout/vList3"/>
    <dgm:cxn modelId="{457C24FA-F79A-4F1D-A08E-60ABB25D3F37}" type="presParOf" srcId="{F8F31ED8-6753-49CB-86FF-CC6D4E6EDDF8}" destId="{38B89590-A35B-4F7A-8E44-AD202A8AD7F2}" srcOrd="8" destOrd="0" presId="urn:microsoft.com/office/officeart/2005/8/layout/vList3"/>
    <dgm:cxn modelId="{8584815F-6091-4C78-ACDF-B0B6B9D23B86}" type="presParOf" srcId="{38B89590-A35B-4F7A-8E44-AD202A8AD7F2}" destId="{F59CE029-0FC8-4130-8D1F-3EBDA3501DFE}" srcOrd="0" destOrd="0" presId="urn:microsoft.com/office/officeart/2005/8/layout/vList3"/>
    <dgm:cxn modelId="{B405F7FA-D6F4-4566-A323-C4404E107AB5}" type="presParOf" srcId="{38B89590-A35B-4F7A-8E44-AD202A8AD7F2}" destId="{AA89ABF0-D3F0-4B18-9E92-D6DAD27E4DA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DC4747-CDA4-40AE-8E75-04252AAB379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D49E688-C336-448A-8111-77546F67B667}">
      <dgm:prSet phldrT="[Tekst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l-PL" b="1" dirty="0">
              <a:solidFill>
                <a:schemeClr val="tx2">
                  <a:lumMod val="50000"/>
                </a:schemeClr>
              </a:solidFill>
            </a:rPr>
            <a:t>Strategia  na  rzecz  Odpowiedzialnego  Rozwoju do roku 2020 (z perspektywą do 2030 r.)</a:t>
          </a:r>
        </a:p>
      </dgm:t>
    </dgm:pt>
    <dgm:pt modelId="{C5369B20-D43D-4DB6-864D-A30467DD920E}" type="parTrans" cxnId="{C57E8824-AD3C-4078-B291-A9479B1D8D74}">
      <dgm:prSet/>
      <dgm:spPr/>
      <dgm:t>
        <a:bodyPr/>
        <a:lstStyle/>
        <a:p>
          <a:endParaRPr lang="pl-PL"/>
        </a:p>
      </dgm:t>
    </dgm:pt>
    <dgm:pt modelId="{AF3BA31E-8897-46BA-90E5-4BD9A58E8995}" type="sibTrans" cxnId="{C57E8824-AD3C-4078-B291-A9479B1D8D74}">
      <dgm:prSet/>
      <dgm:spPr>
        <a:solidFill>
          <a:schemeClr val="accent5">
            <a:alpha val="90000"/>
          </a:schemeClr>
        </a:solidFill>
      </dgm:spPr>
      <dgm:t>
        <a:bodyPr/>
        <a:lstStyle/>
        <a:p>
          <a:endParaRPr lang="pl-PL"/>
        </a:p>
      </dgm:t>
    </dgm:pt>
    <dgm:pt modelId="{2CDCC1E5-190B-4830-9A3E-A44949EFA5E2}">
      <dgm:prSet phldrT="[Tekst]" phldr="1"/>
      <dgm:spPr/>
      <dgm:t>
        <a:bodyPr/>
        <a:lstStyle/>
        <a:p>
          <a:endParaRPr lang="pl-PL"/>
        </a:p>
      </dgm:t>
    </dgm:pt>
    <dgm:pt modelId="{A8E50C71-6F12-416B-A7E1-DC851362FE7A}" type="parTrans" cxnId="{DA962DA3-896A-4E38-8432-6983302A01D6}">
      <dgm:prSet/>
      <dgm:spPr/>
      <dgm:t>
        <a:bodyPr/>
        <a:lstStyle/>
        <a:p>
          <a:endParaRPr lang="pl-PL"/>
        </a:p>
      </dgm:t>
    </dgm:pt>
    <dgm:pt modelId="{0B34FEBB-3BE3-4141-A426-AA92F0734FD8}" type="sibTrans" cxnId="{DA962DA3-896A-4E38-8432-6983302A01D6}">
      <dgm:prSet/>
      <dgm:spPr/>
      <dgm:t>
        <a:bodyPr/>
        <a:lstStyle/>
        <a:p>
          <a:endParaRPr lang="pl-PL"/>
        </a:p>
      </dgm:t>
    </dgm:pt>
    <dgm:pt modelId="{9461C534-7EF8-4770-883B-885BFEE42866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l-PL" b="1" dirty="0">
              <a:solidFill>
                <a:schemeClr val="tx2">
                  <a:lumMod val="50000"/>
                </a:schemeClr>
              </a:solidFill>
            </a:rPr>
            <a:t>Długookresowa Strategia Rozwoju Kraju. Polska 2030. Trzecia Fala Nowoczesności</a:t>
          </a:r>
        </a:p>
      </dgm:t>
    </dgm:pt>
    <dgm:pt modelId="{441C8E8A-9CC2-4E2D-808F-76D4CB24056F}" type="parTrans" cxnId="{4C388BCE-F6B3-47D7-B699-EF34603BEB82}">
      <dgm:prSet/>
      <dgm:spPr/>
      <dgm:t>
        <a:bodyPr/>
        <a:lstStyle/>
        <a:p>
          <a:endParaRPr lang="pl-PL"/>
        </a:p>
      </dgm:t>
    </dgm:pt>
    <dgm:pt modelId="{6243F491-EB15-45FE-A0D8-BC3C81A01609}" type="sibTrans" cxnId="{4C388BCE-F6B3-47D7-B699-EF34603BEB82}">
      <dgm:prSet/>
      <dgm:spPr>
        <a:solidFill>
          <a:schemeClr val="accent5">
            <a:alpha val="90000"/>
          </a:schemeClr>
        </a:solidFill>
      </dgm:spPr>
      <dgm:t>
        <a:bodyPr/>
        <a:lstStyle/>
        <a:p>
          <a:endParaRPr lang="pl-PL"/>
        </a:p>
      </dgm:t>
    </dgm:pt>
    <dgm:pt modelId="{78E8D4D3-65F3-47DB-8E7B-8051F48229E6}">
      <dgm:prSet/>
      <dgm:spPr/>
      <dgm:t>
        <a:bodyPr/>
        <a:lstStyle/>
        <a:p>
          <a:endParaRPr lang="pl-PL"/>
        </a:p>
      </dgm:t>
    </dgm:pt>
    <dgm:pt modelId="{2A651B23-3343-451E-B0C6-975DA038B126}" type="parTrans" cxnId="{25546767-4D55-4A83-B78C-1A5BBD4BCD26}">
      <dgm:prSet/>
      <dgm:spPr/>
      <dgm:t>
        <a:bodyPr/>
        <a:lstStyle/>
        <a:p>
          <a:endParaRPr lang="pl-PL"/>
        </a:p>
      </dgm:t>
    </dgm:pt>
    <dgm:pt modelId="{CC2DD2DD-F21B-4AA6-A915-C42BA25433D2}" type="sibTrans" cxnId="{25546767-4D55-4A83-B78C-1A5BBD4BCD26}">
      <dgm:prSet/>
      <dgm:spPr/>
      <dgm:t>
        <a:bodyPr/>
        <a:lstStyle/>
        <a:p>
          <a:endParaRPr lang="pl-PL"/>
        </a:p>
      </dgm:t>
    </dgm:pt>
    <dgm:pt modelId="{5EA27D1B-94A3-4DB8-BABB-A571270F52DE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l-PL" b="1" dirty="0">
              <a:solidFill>
                <a:schemeClr val="tx2">
                  <a:lumMod val="50000"/>
                </a:schemeClr>
              </a:solidFill>
            </a:rPr>
            <a:t>Strategia  rozwoju województwa – Podkarpackie 2030 </a:t>
          </a:r>
        </a:p>
      </dgm:t>
    </dgm:pt>
    <dgm:pt modelId="{202F2481-AE01-411F-9E86-F15DE191B244}" type="parTrans" cxnId="{DEA167A2-7CE8-4F46-909D-5FAEE4355CD1}">
      <dgm:prSet/>
      <dgm:spPr/>
      <dgm:t>
        <a:bodyPr/>
        <a:lstStyle/>
        <a:p>
          <a:endParaRPr lang="pl-PL"/>
        </a:p>
      </dgm:t>
    </dgm:pt>
    <dgm:pt modelId="{1F64DEE3-0C8A-4966-874F-91CAA6C8BCD2}" type="sibTrans" cxnId="{DEA167A2-7CE8-4F46-909D-5FAEE4355CD1}">
      <dgm:prSet/>
      <dgm:spPr>
        <a:solidFill>
          <a:schemeClr val="accent5">
            <a:alpha val="90000"/>
          </a:schemeClr>
        </a:solidFill>
      </dgm:spPr>
      <dgm:t>
        <a:bodyPr/>
        <a:lstStyle/>
        <a:p>
          <a:endParaRPr lang="pl-PL"/>
        </a:p>
      </dgm:t>
    </dgm:pt>
    <dgm:pt modelId="{9CDCBD6F-612A-43EA-9AC1-3E01B736F88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l-PL" b="1" dirty="0">
              <a:solidFill>
                <a:schemeClr val="tx2">
                  <a:lumMod val="50000"/>
                </a:schemeClr>
              </a:solidFill>
            </a:rPr>
            <a:t>Zintegrowane strategie lokalne </a:t>
          </a:r>
        </a:p>
      </dgm:t>
    </dgm:pt>
    <dgm:pt modelId="{7C31FEFE-DBFB-484B-A30E-4657C0FAAB58}" type="parTrans" cxnId="{D46A77A3-369F-4B6F-905A-8B856D00C6D3}">
      <dgm:prSet/>
      <dgm:spPr/>
      <dgm:t>
        <a:bodyPr/>
        <a:lstStyle/>
        <a:p>
          <a:endParaRPr lang="pl-PL"/>
        </a:p>
      </dgm:t>
    </dgm:pt>
    <dgm:pt modelId="{9B76D521-5A02-4151-BC05-CDA395242DD2}" type="sibTrans" cxnId="{D46A77A3-369F-4B6F-905A-8B856D00C6D3}">
      <dgm:prSet/>
      <dgm:spPr/>
      <dgm:t>
        <a:bodyPr/>
        <a:lstStyle/>
        <a:p>
          <a:endParaRPr lang="pl-PL"/>
        </a:p>
      </dgm:t>
    </dgm:pt>
    <dgm:pt modelId="{AB63C9E6-6DE5-4F85-A709-665B2B0501B7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l-PL" b="1" dirty="0">
              <a:solidFill>
                <a:schemeClr val="tx2">
                  <a:lumMod val="50000"/>
                </a:schemeClr>
              </a:solidFill>
            </a:rPr>
            <a:t>Krajowa Strategia Rozwoju Regionalnego 2030</a:t>
          </a:r>
        </a:p>
      </dgm:t>
    </dgm:pt>
    <dgm:pt modelId="{36340F8E-AB20-43B6-906F-5430E404EF9F}" type="parTrans" cxnId="{C7A0DD08-3CAC-4DC5-8227-A465F5F99169}">
      <dgm:prSet/>
      <dgm:spPr/>
      <dgm:t>
        <a:bodyPr/>
        <a:lstStyle/>
        <a:p>
          <a:endParaRPr lang="pl-PL"/>
        </a:p>
      </dgm:t>
    </dgm:pt>
    <dgm:pt modelId="{BD9F4E19-6B96-4704-A7F3-545354C90654}" type="sibTrans" cxnId="{C7A0DD08-3CAC-4DC5-8227-A465F5F99169}">
      <dgm:prSet/>
      <dgm:spPr>
        <a:solidFill>
          <a:schemeClr val="accent5">
            <a:alpha val="90000"/>
          </a:schemeClr>
        </a:solidFill>
      </dgm:spPr>
      <dgm:t>
        <a:bodyPr/>
        <a:lstStyle/>
        <a:p>
          <a:endParaRPr lang="pl-PL"/>
        </a:p>
      </dgm:t>
    </dgm:pt>
    <dgm:pt modelId="{DE3618EC-448C-4430-B3D6-9FB0DC505EAB}" type="pres">
      <dgm:prSet presAssocID="{72DC4747-CDA4-40AE-8E75-04252AAB3797}" presName="outerComposite" presStyleCnt="0">
        <dgm:presLayoutVars>
          <dgm:chMax val="5"/>
          <dgm:dir/>
          <dgm:resizeHandles val="exact"/>
        </dgm:presLayoutVars>
      </dgm:prSet>
      <dgm:spPr/>
    </dgm:pt>
    <dgm:pt modelId="{1A28CEEC-CF8F-4611-A78A-E3D86493FEE9}" type="pres">
      <dgm:prSet presAssocID="{72DC4747-CDA4-40AE-8E75-04252AAB3797}" presName="dummyMaxCanvas" presStyleCnt="0">
        <dgm:presLayoutVars/>
      </dgm:prSet>
      <dgm:spPr/>
    </dgm:pt>
    <dgm:pt modelId="{37302768-8BFB-44FD-AE74-229E744010AF}" type="pres">
      <dgm:prSet presAssocID="{72DC4747-CDA4-40AE-8E75-04252AAB3797}" presName="FiveNodes_1" presStyleLbl="node1" presStyleIdx="0" presStyleCnt="5">
        <dgm:presLayoutVars>
          <dgm:bulletEnabled val="1"/>
        </dgm:presLayoutVars>
      </dgm:prSet>
      <dgm:spPr/>
    </dgm:pt>
    <dgm:pt modelId="{EF03350F-4A3B-4FA3-A2E1-B401055EBD0A}" type="pres">
      <dgm:prSet presAssocID="{72DC4747-CDA4-40AE-8E75-04252AAB3797}" presName="FiveNodes_2" presStyleLbl="node1" presStyleIdx="1" presStyleCnt="5">
        <dgm:presLayoutVars>
          <dgm:bulletEnabled val="1"/>
        </dgm:presLayoutVars>
      </dgm:prSet>
      <dgm:spPr/>
    </dgm:pt>
    <dgm:pt modelId="{A04A6440-6876-4AA4-BB23-EF3D6902E3A5}" type="pres">
      <dgm:prSet presAssocID="{72DC4747-CDA4-40AE-8E75-04252AAB3797}" presName="FiveNodes_3" presStyleLbl="node1" presStyleIdx="2" presStyleCnt="5">
        <dgm:presLayoutVars>
          <dgm:bulletEnabled val="1"/>
        </dgm:presLayoutVars>
      </dgm:prSet>
      <dgm:spPr/>
    </dgm:pt>
    <dgm:pt modelId="{650A39B9-B3FE-46F3-8134-CD8C0D253080}" type="pres">
      <dgm:prSet presAssocID="{72DC4747-CDA4-40AE-8E75-04252AAB3797}" presName="FiveNodes_4" presStyleLbl="node1" presStyleIdx="3" presStyleCnt="5" custScaleX="110047">
        <dgm:presLayoutVars>
          <dgm:bulletEnabled val="1"/>
        </dgm:presLayoutVars>
      </dgm:prSet>
      <dgm:spPr/>
    </dgm:pt>
    <dgm:pt modelId="{B9E0B809-DE6B-43A3-9105-59A588EE3657}" type="pres">
      <dgm:prSet presAssocID="{72DC4747-CDA4-40AE-8E75-04252AAB3797}" presName="FiveNodes_5" presStyleLbl="node1" presStyleIdx="4" presStyleCnt="5">
        <dgm:presLayoutVars>
          <dgm:bulletEnabled val="1"/>
        </dgm:presLayoutVars>
      </dgm:prSet>
      <dgm:spPr/>
    </dgm:pt>
    <dgm:pt modelId="{15FAD471-DF9E-4FAF-8786-0C2751D60C00}" type="pres">
      <dgm:prSet presAssocID="{72DC4747-CDA4-40AE-8E75-04252AAB3797}" presName="FiveConn_1-2" presStyleLbl="fgAccFollowNode1" presStyleIdx="0" presStyleCnt="4">
        <dgm:presLayoutVars>
          <dgm:bulletEnabled val="1"/>
        </dgm:presLayoutVars>
      </dgm:prSet>
      <dgm:spPr/>
    </dgm:pt>
    <dgm:pt modelId="{7057A5B7-D073-4A04-9461-41CCDC3DB591}" type="pres">
      <dgm:prSet presAssocID="{72DC4747-CDA4-40AE-8E75-04252AAB3797}" presName="FiveConn_2-3" presStyleLbl="fgAccFollowNode1" presStyleIdx="1" presStyleCnt="4">
        <dgm:presLayoutVars>
          <dgm:bulletEnabled val="1"/>
        </dgm:presLayoutVars>
      </dgm:prSet>
      <dgm:spPr/>
    </dgm:pt>
    <dgm:pt modelId="{44708A2E-B35B-430F-BBBC-FC2CDE29E24E}" type="pres">
      <dgm:prSet presAssocID="{72DC4747-CDA4-40AE-8E75-04252AAB3797}" presName="FiveConn_3-4" presStyleLbl="fgAccFollowNode1" presStyleIdx="2" presStyleCnt="4">
        <dgm:presLayoutVars>
          <dgm:bulletEnabled val="1"/>
        </dgm:presLayoutVars>
      </dgm:prSet>
      <dgm:spPr/>
    </dgm:pt>
    <dgm:pt modelId="{09D10E85-5476-48C8-8B28-CC5BEC3C7040}" type="pres">
      <dgm:prSet presAssocID="{72DC4747-CDA4-40AE-8E75-04252AAB3797}" presName="FiveConn_4-5" presStyleLbl="fgAccFollowNode1" presStyleIdx="3" presStyleCnt="4">
        <dgm:presLayoutVars>
          <dgm:bulletEnabled val="1"/>
        </dgm:presLayoutVars>
      </dgm:prSet>
      <dgm:spPr/>
    </dgm:pt>
    <dgm:pt modelId="{1DE7EAE0-B277-4159-8501-6DA614641ADA}" type="pres">
      <dgm:prSet presAssocID="{72DC4747-CDA4-40AE-8E75-04252AAB3797}" presName="FiveNodes_1_text" presStyleLbl="node1" presStyleIdx="4" presStyleCnt="5">
        <dgm:presLayoutVars>
          <dgm:bulletEnabled val="1"/>
        </dgm:presLayoutVars>
      </dgm:prSet>
      <dgm:spPr/>
    </dgm:pt>
    <dgm:pt modelId="{1DDCB58E-9A24-428D-8F94-028294D91484}" type="pres">
      <dgm:prSet presAssocID="{72DC4747-CDA4-40AE-8E75-04252AAB3797}" presName="FiveNodes_2_text" presStyleLbl="node1" presStyleIdx="4" presStyleCnt="5">
        <dgm:presLayoutVars>
          <dgm:bulletEnabled val="1"/>
        </dgm:presLayoutVars>
      </dgm:prSet>
      <dgm:spPr/>
    </dgm:pt>
    <dgm:pt modelId="{282DB839-22BA-4EB7-BCE8-3665A168ECE2}" type="pres">
      <dgm:prSet presAssocID="{72DC4747-CDA4-40AE-8E75-04252AAB3797}" presName="FiveNodes_3_text" presStyleLbl="node1" presStyleIdx="4" presStyleCnt="5">
        <dgm:presLayoutVars>
          <dgm:bulletEnabled val="1"/>
        </dgm:presLayoutVars>
      </dgm:prSet>
      <dgm:spPr/>
    </dgm:pt>
    <dgm:pt modelId="{39FCAAFB-0CA1-4F8F-B43C-C4C7321C045B}" type="pres">
      <dgm:prSet presAssocID="{72DC4747-CDA4-40AE-8E75-04252AAB3797}" presName="FiveNodes_4_text" presStyleLbl="node1" presStyleIdx="4" presStyleCnt="5">
        <dgm:presLayoutVars>
          <dgm:bulletEnabled val="1"/>
        </dgm:presLayoutVars>
      </dgm:prSet>
      <dgm:spPr/>
    </dgm:pt>
    <dgm:pt modelId="{F14151EE-5B6A-467C-8780-1FB3D2797225}" type="pres">
      <dgm:prSet presAssocID="{72DC4747-CDA4-40AE-8E75-04252AAB3797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C7A0DD08-3CAC-4DC5-8227-A465F5F99169}" srcId="{72DC4747-CDA4-40AE-8E75-04252AAB3797}" destId="{AB63C9E6-6DE5-4F85-A709-665B2B0501B7}" srcOrd="2" destOrd="0" parTransId="{36340F8E-AB20-43B6-906F-5430E404EF9F}" sibTransId="{BD9F4E19-6B96-4704-A7F3-545354C90654}"/>
    <dgm:cxn modelId="{E5587419-36BC-46C4-A24A-0ACF569587B5}" type="presOf" srcId="{AF3BA31E-8897-46BA-90E5-4BD9A58E8995}" destId="{7057A5B7-D073-4A04-9461-41CCDC3DB591}" srcOrd="0" destOrd="0" presId="urn:microsoft.com/office/officeart/2005/8/layout/vProcess5"/>
    <dgm:cxn modelId="{7F78791F-C8A8-4E5A-8AC0-2017CF42D715}" type="presOf" srcId="{9461C534-7EF8-4770-883B-885BFEE42866}" destId="{1DE7EAE0-B277-4159-8501-6DA614641ADA}" srcOrd="1" destOrd="0" presId="urn:microsoft.com/office/officeart/2005/8/layout/vProcess5"/>
    <dgm:cxn modelId="{C57E8824-AD3C-4078-B291-A9479B1D8D74}" srcId="{72DC4747-CDA4-40AE-8E75-04252AAB3797}" destId="{BD49E688-C336-448A-8111-77546F67B667}" srcOrd="1" destOrd="0" parTransId="{C5369B20-D43D-4DB6-864D-A30467DD920E}" sibTransId="{AF3BA31E-8897-46BA-90E5-4BD9A58E8995}"/>
    <dgm:cxn modelId="{52940228-4B9A-49C5-9308-EFD713199239}" type="presOf" srcId="{1F64DEE3-0C8A-4966-874F-91CAA6C8BCD2}" destId="{09D10E85-5476-48C8-8B28-CC5BEC3C7040}" srcOrd="0" destOrd="0" presId="urn:microsoft.com/office/officeart/2005/8/layout/vProcess5"/>
    <dgm:cxn modelId="{7914B15C-96D2-4B64-A76B-615F7B5EA8D7}" type="presOf" srcId="{AB63C9E6-6DE5-4F85-A709-665B2B0501B7}" destId="{A04A6440-6876-4AA4-BB23-EF3D6902E3A5}" srcOrd="0" destOrd="0" presId="urn:microsoft.com/office/officeart/2005/8/layout/vProcess5"/>
    <dgm:cxn modelId="{25546767-4D55-4A83-B78C-1A5BBD4BCD26}" srcId="{72DC4747-CDA4-40AE-8E75-04252AAB3797}" destId="{78E8D4D3-65F3-47DB-8E7B-8051F48229E6}" srcOrd="5" destOrd="0" parTransId="{2A651B23-3343-451E-B0C6-975DA038B126}" sibTransId="{CC2DD2DD-F21B-4AA6-A915-C42BA25433D2}"/>
    <dgm:cxn modelId="{8BB4594B-9D0F-40AA-A60F-DE7BF8C89FCD}" type="presOf" srcId="{5EA27D1B-94A3-4DB8-BABB-A571270F52DE}" destId="{39FCAAFB-0CA1-4F8F-B43C-C4C7321C045B}" srcOrd="1" destOrd="0" presId="urn:microsoft.com/office/officeart/2005/8/layout/vProcess5"/>
    <dgm:cxn modelId="{FC75C94B-F487-4904-81D6-750C296FB847}" type="presOf" srcId="{9461C534-7EF8-4770-883B-885BFEE42866}" destId="{37302768-8BFB-44FD-AE74-229E744010AF}" srcOrd="0" destOrd="0" presId="urn:microsoft.com/office/officeart/2005/8/layout/vProcess5"/>
    <dgm:cxn modelId="{84D34679-3A62-4F25-97F7-F0E4F30E0EEC}" type="presOf" srcId="{9CDCBD6F-612A-43EA-9AC1-3E01B736F884}" destId="{F14151EE-5B6A-467C-8780-1FB3D2797225}" srcOrd="1" destOrd="0" presId="urn:microsoft.com/office/officeart/2005/8/layout/vProcess5"/>
    <dgm:cxn modelId="{80FC9481-A320-4130-82DF-0D157AA6EF2C}" type="presOf" srcId="{5EA27D1B-94A3-4DB8-BABB-A571270F52DE}" destId="{650A39B9-B3FE-46F3-8134-CD8C0D253080}" srcOrd="0" destOrd="0" presId="urn:microsoft.com/office/officeart/2005/8/layout/vProcess5"/>
    <dgm:cxn modelId="{9B73549F-20C5-455C-AC81-7A6031071768}" type="presOf" srcId="{72DC4747-CDA4-40AE-8E75-04252AAB3797}" destId="{DE3618EC-448C-4430-B3D6-9FB0DC505EAB}" srcOrd="0" destOrd="0" presId="urn:microsoft.com/office/officeart/2005/8/layout/vProcess5"/>
    <dgm:cxn modelId="{974F05A2-1A85-4D38-8154-8B395ACB5AF5}" type="presOf" srcId="{BD49E688-C336-448A-8111-77546F67B667}" destId="{EF03350F-4A3B-4FA3-A2E1-B401055EBD0A}" srcOrd="0" destOrd="0" presId="urn:microsoft.com/office/officeart/2005/8/layout/vProcess5"/>
    <dgm:cxn modelId="{DEA167A2-7CE8-4F46-909D-5FAEE4355CD1}" srcId="{72DC4747-CDA4-40AE-8E75-04252AAB3797}" destId="{5EA27D1B-94A3-4DB8-BABB-A571270F52DE}" srcOrd="3" destOrd="0" parTransId="{202F2481-AE01-411F-9E86-F15DE191B244}" sibTransId="{1F64DEE3-0C8A-4966-874F-91CAA6C8BCD2}"/>
    <dgm:cxn modelId="{DA962DA3-896A-4E38-8432-6983302A01D6}" srcId="{72DC4747-CDA4-40AE-8E75-04252AAB3797}" destId="{2CDCC1E5-190B-4830-9A3E-A44949EFA5E2}" srcOrd="6" destOrd="0" parTransId="{A8E50C71-6F12-416B-A7E1-DC851362FE7A}" sibTransId="{0B34FEBB-3BE3-4141-A426-AA92F0734FD8}"/>
    <dgm:cxn modelId="{D46A77A3-369F-4B6F-905A-8B856D00C6D3}" srcId="{72DC4747-CDA4-40AE-8E75-04252AAB3797}" destId="{9CDCBD6F-612A-43EA-9AC1-3E01B736F884}" srcOrd="4" destOrd="0" parTransId="{7C31FEFE-DBFB-484B-A30E-4657C0FAAB58}" sibTransId="{9B76D521-5A02-4151-BC05-CDA395242DD2}"/>
    <dgm:cxn modelId="{4FB931A8-0B25-4029-A68C-39C831BB04EF}" type="presOf" srcId="{BD49E688-C336-448A-8111-77546F67B667}" destId="{1DDCB58E-9A24-428D-8F94-028294D91484}" srcOrd="1" destOrd="0" presId="urn:microsoft.com/office/officeart/2005/8/layout/vProcess5"/>
    <dgm:cxn modelId="{F1D324AF-1BF7-46E0-AE59-76ABB78860DA}" type="presOf" srcId="{9CDCBD6F-612A-43EA-9AC1-3E01B736F884}" destId="{B9E0B809-DE6B-43A3-9105-59A588EE3657}" srcOrd="0" destOrd="0" presId="urn:microsoft.com/office/officeart/2005/8/layout/vProcess5"/>
    <dgm:cxn modelId="{87C37DBD-507E-4531-AE64-A53823A69E60}" type="presOf" srcId="{AB63C9E6-6DE5-4F85-A709-665B2B0501B7}" destId="{282DB839-22BA-4EB7-BCE8-3665A168ECE2}" srcOrd="1" destOrd="0" presId="urn:microsoft.com/office/officeart/2005/8/layout/vProcess5"/>
    <dgm:cxn modelId="{4C388BCE-F6B3-47D7-B699-EF34603BEB82}" srcId="{72DC4747-CDA4-40AE-8E75-04252AAB3797}" destId="{9461C534-7EF8-4770-883B-885BFEE42866}" srcOrd="0" destOrd="0" parTransId="{441C8E8A-9CC2-4E2D-808F-76D4CB24056F}" sibTransId="{6243F491-EB15-45FE-A0D8-BC3C81A01609}"/>
    <dgm:cxn modelId="{A322E5E9-3355-406B-B2C8-94660BB34D3D}" type="presOf" srcId="{BD9F4E19-6B96-4704-A7F3-545354C90654}" destId="{44708A2E-B35B-430F-BBBC-FC2CDE29E24E}" srcOrd="0" destOrd="0" presId="urn:microsoft.com/office/officeart/2005/8/layout/vProcess5"/>
    <dgm:cxn modelId="{A35285FA-AF48-4DD0-A6D5-9778311BEBBD}" type="presOf" srcId="{6243F491-EB15-45FE-A0D8-BC3C81A01609}" destId="{15FAD471-DF9E-4FAF-8786-0C2751D60C00}" srcOrd="0" destOrd="0" presId="urn:microsoft.com/office/officeart/2005/8/layout/vProcess5"/>
    <dgm:cxn modelId="{7E545BD5-32E3-4A55-9D44-5A3EED85C565}" type="presParOf" srcId="{DE3618EC-448C-4430-B3D6-9FB0DC505EAB}" destId="{1A28CEEC-CF8F-4611-A78A-E3D86493FEE9}" srcOrd="0" destOrd="0" presId="urn:microsoft.com/office/officeart/2005/8/layout/vProcess5"/>
    <dgm:cxn modelId="{001BF437-2871-46DD-B1CC-D3D856E190B4}" type="presParOf" srcId="{DE3618EC-448C-4430-B3D6-9FB0DC505EAB}" destId="{37302768-8BFB-44FD-AE74-229E744010AF}" srcOrd="1" destOrd="0" presId="urn:microsoft.com/office/officeart/2005/8/layout/vProcess5"/>
    <dgm:cxn modelId="{6450386B-0E04-4F85-BBD0-540E9CE52848}" type="presParOf" srcId="{DE3618EC-448C-4430-B3D6-9FB0DC505EAB}" destId="{EF03350F-4A3B-4FA3-A2E1-B401055EBD0A}" srcOrd="2" destOrd="0" presId="urn:microsoft.com/office/officeart/2005/8/layout/vProcess5"/>
    <dgm:cxn modelId="{93FAFE84-64E1-4454-A227-B46484F0BD77}" type="presParOf" srcId="{DE3618EC-448C-4430-B3D6-9FB0DC505EAB}" destId="{A04A6440-6876-4AA4-BB23-EF3D6902E3A5}" srcOrd="3" destOrd="0" presId="urn:microsoft.com/office/officeart/2005/8/layout/vProcess5"/>
    <dgm:cxn modelId="{D59C63BF-1FDE-4E82-8E55-533D8E6F23E5}" type="presParOf" srcId="{DE3618EC-448C-4430-B3D6-9FB0DC505EAB}" destId="{650A39B9-B3FE-46F3-8134-CD8C0D253080}" srcOrd="4" destOrd="0" presId="urn:microsoft.com/office/officeart/2005/8/layout/vProcess5"/>
    <dgm:cxn modelId="{25F3A4B0-FE6D-42CA-BA79-E8D0EECCD910}" type="presParOf" srcId="{DE3618EC-448C-4430-B3D6-9FB0DC505EAB}" destId="{B9E0B809-DE6B-43A3-9105-59A588EE3657}" srcOrd="5" destOrd="0" presId="urn:microsoft.com/office/officeart/2005/8/layout/vProcess5"/>
    <dgm:cxn modelId="{4A99E8E8-B61B-4DDD-A2B3-824A8116AB2B}" type="presParOf" srcId="{DE3618EC-448C-4430-B3D6-9FB0DC505EAB}" destId="{15FAD471-DF9E-4FAF-8786-0C2751D60C00}" srcOrd="6" destOrd="0" presId="urn:microsoft.com/office/officeart/2005/8/layout/vProcess5"/>
    <dgm:cxn modelId="{F07E21D1-EC27-47E2-982E-99985E70E2B5}" type="presParOf" srcId="{DE3618EC-448C-4430-B3D6-9FB0DC505EAB}" destId="{7057A5B7-D073-4A04-9461-41CCDC3DB591}" srcOrd="7" destOrd="0" presId="urn:microsoft.com/office/officeart/2005/8/layout/vProcess5"/>
    <dgm:cxn modelId="{0E4144D2-53BF-4546-A5DA-11218A82BDBF}" type="presParOf" srcId="{DE3618EC-448C-4430-B3D6-9FB0DC505EAB}" destId="{44708A2E-B35B-430F-BBBC-FC2CDE29E24E}" srcOrd="8" destOrd="0" presId="urn:microsoft.com/office/officeart/2005/8/layout/vProcess5"/>
    <dgm:cxn modelId="{8F525487-2092-4EF4-A332-E4B739DD5397}" type="presParOf" srcId="{DE3618EC-448C-4430-B3D6-9FB0DC505EAB}" destId="{09D10E85-5476-48C8-8B28-CC5BEC3C7040}" srcOrd="9" destOrd="0" presId="urn:microsoft.com/office/officeart/2005/8/layout/vProcess5"/>
    <dgm:cxn modelId="{E33664BE-9FC8-4F86-9437-B9C2CFF5D4AB}" type="presParOf" srcId="{DE3618EC-448C-4430-B3D6-9FB0DC505EAB}" destId="{1DE7EAE0-B277-4159-8501-6DA614641ADA}" srcOrd="10" destOrd="0" presId="urn:microsoft.com/office/officeart/2005/8/layout/vProcess5"/>
    <dgm:cxn modelId="{728CA749-3F97-4FEC-A49E-B07A89EBF8C6}" type="presParOf" srcId="{DE3618EC-448C-4430-B3D6-9FB0DC505EAB}" destId="{1DDCB58E-9A24-428D-8F94-028294D91484}" srcOrd="11" destOrd="0" presId="urn:microsoft.com/office/officeart/2005/8/layout/vProcess5"/>
    <dgm:cxn modelId="{185294E1-2B10-4E15-99D6-48F3D0EAE5C3}" type="presParOf" srcId="{DE3618EC-448C-4430-B3D6-9FB0DC505EAB}" destId="{282DB839-22BA-4EB7-BCE8-3665A168ECE2}" srcOrd="12" destOrd="0" presId="urn:microsoft.com/office/officeart/2005/8/layout/vProcess5"/>
    <dgm:cxn modelId="{01C497CB-082F-4690-8A0D-46B250C02D62}" type="presParOf" srcId="{DE3618EC-448C-4430-B3D6-9FB0DC505EAB}" destId="{39FCAAFB-0CA1-4F8F-B43C-C4C7321C045B}" srcOrd="13" destOrd="0" presId="urn:microsoft.com/office/officeart/2005/8/layout/vProcess5"/>
    <dgm:cxn modelId="{7222268C-BFD7-470A-870B-7910091C2452}" type="presParOf" srcId="{DE3618EC-448C-4430-B3D6-9FB0DC505EAB}" destId="{F14151EE-5B6A-467C-8780-1FB3D2797225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90A679-342C-4E76-916A-EAAA754EC0C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6984725-7105-4D40-9C1D-1AA003C9A7EB}" type="pres">
      <dgm:prSet presAssocID="{8A90A679-342C-4E76-916A-EAAA754EC0C3}" presName="Name0" presStyleCnt="0">
        <dgm:presLayoutVars>
          <dgm:dir/>
          <dgm:resizeHandles val="exact"/>
        </dgm:presLayoutVars>
      </dgm:prSet>
      <dgm:spPr/>
    </dgm:pt>
  </dgm:ptLst>
  <dgm:cxnLst>
    <dgm:cxn modelId="{3660BC1A-F771-4962-B1C0-A9BD774FD142}" type="presOf" srcId="{8A90A679-342C-4E76-916A-EAAA754EC0C3}" destId="{96984725-7105-4D40-9C1D-1AA003C9A7EB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90A679-342C-4E76-916A-EAAA754EC0C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063DCE71-8066-4B88-AF1B-66D10E4BB447}">
      <dgm:prSet phldrT="[Tekst]"/>
      <dgm:spPr>
        <a:xfrm>
          <a:off x="1204421" y="0"/>
          <a:ext cx="1191136" cy="833756"/>
        </a:xfrm>
        <a:solidFill>
          <a:schemeClr val="accent5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l-P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OBSZAR TEMATYCZNY 1.</a:t>
          </a:r>
        </a:p>
      </dgm:t>
    </dgm:pt>
    <dgm:pt modelId="{C027C61A-E1F8-43AE-B7BB-35EA6B0E72BF}" type="parTrans" cxnId="{5F0F02E1-256E-4A00-9B12-23FC3B71F98B}">
      <dgm:prSet/>
      <dgm:spPr/>
      <dgm:t>
        <a:bodyPr/>
        <a:lstStyle/>
        <a:p>
          <a:endParaRPr lang="pl-PL"/>
        </a:p>
      </dgm:t>
    </dgm:pt>
    <dgm:pt modelId="{A4B1BF6B-1A31-40B1-917C-5BCCB5C2370D}" type="sibTrans" cxnId="{5F0F02E1-256E-4A00-9B12-23FC3B71F98B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endParaRPr lang="pl-PL"/>
        </a:p>
      </dgm:t>
    </dgm:pt>
    <dgm:pt modelId="{D792215A-213A-4D41-ACB7-F9A5035DA82E}">
      <dgm:prSet phldrT="[Tekst]"/>
      <dgm:spPr>
        <a:xfrm>
          <a:off x="2287255" y="957917"/>
          <a:ext cx="1191136" cy="833756"/>
        </a:xfrm>
        <a:solidFill>
          <a:schemeClr val="accent5">
            <a:lumMod val="75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spcAft>
              <a:spcPts val="600"/>
            </a:spcAft>
            <a:buNone/>
          </a:pPr>
          <a:r>
            <a:rPr lang="pl-PL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PRIORYTET 1.1.</a:t>
          </a:r>
        </a:p>
      </dgm:t>
    </dgm:pt>
    <dgm:pt modelId="{E38CC9A3-7F35-4D89-B7BE-C3BD51EB77D1}" type="parTrans" cxnId="{3DD98E55-6471-431E-AB7A-3C2B1FEE5DFE}">
      <dgm:prSet/>
      <dgm:spPr/>
      <dgm:t>
        <a:bodyPr/>
        <a:lstStyle/>
        <a:p>
          <a:endParaRPr lang="pl-PL"/>
        </a:p>
      </dgm:t>
    </dgm:pt>
    <dgm:pt modelId="{42C81E01-DE63-4047-867B-9EE5C983959E}" type="sibTrans" cxnId="{3DD98E55-6471-431E-AB7A-3C2B1FEE5DFE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pl-PL"/>
        </a:p>
      </dgm:t>
    </dgm:pt>
    <dgm:pt modelId="{D0D2D995-CFF7-46BC-9CA9-C490783CBA48}">
      <dgm:prSet phldrT="[Tekst]"/>
      <dgm:spPr>
        <a:xfrm>
          <a:off x="3427239" y="1904022"/>
          <a:ext cx="1191136" cy="833756"/>
        </a:xfr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l-P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KIERUNEK DZIAŁANIA 1.1.1.</a:t>
          </a:r>
        </a:p>
      </dgm:t>
    </dgm:pt>
    <dgm:pt modelId="{28C019FB-DC95-4754-A2C1-6FE9CF4BD15F}" type="parTrans" cxnId="{98D9CF90-DB3C-48EB-8A4F-101F19E979B0}">
      <dgm:prSet/>
      <dgm:spPr/>
      <dgm:t>
        <a:bodyPr/>
        <a:lstStyle/>
        <a:p>
          <a:endParaRPr lang="pl-PL"/>
        </a:p>
      </dgm:t>
    </dgm:pt>
    <dgm:pt modelId="{54CCF805-3913-4315-981E-748F8E28B333}" type="sibTrans" cxnId="{98D9CF90-DB3C-48EB-8A4F-101F19E979B0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pl-PL"/>
        </a:p>
      </dgm:t>
    </dgm:pt>
    <dgm:pt modelId="{5E0051CE-2978-4678-9936-432D829CD75E}">
      <dgm:prSet/>
      <dgm:spPr>
        <a:xfrm>
          <a:off x="4586258" y="2852418"/>
          <a:ext cx="1191136" cy="833756"/>
        </a:xfr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l-P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ZAKŁADANE DZIAŁANIA</a:t>
          </a:r>
        </a:p>
      </dgm:t>
    </dgm:pt>
    <dgm:pt modelId="{EC94219A-AE26-43F1-9813-D52032BD77BE}" type="parTrans" cxnId="{75648E33-6B7A-4EA6-974B-4296E1399458}">
      <dgm:prSet/>
      <dgm:spPr/>
      <dgm:t>
        <a:bodyPr/>
        <a:lstStyle/>
        <a:p>
          <a:endParaRPr lang="pl-PL"/>
        </a:p>
      </dgm:t>
    </dgm:pt>
    <dgm:pt modelId="{12F77030-4A2F-4EAA-A4D6-1EF37FBE6663}" type="sibTrans" cxnId="{75648E33-6B7A-4EA6-974B-4296E1399458}">
      <dgm:prSet/>
      <dgm:spPr/>
      <dgm:t>
        <a:bodyPr/>
        <a:lstStyle/>
        <a:p>
          <a:endParaRPr lang="pl-PL"/>
        </a:p>
      </dgm:t>
    </dgm:pt>
    <dgm:pt modelId="{96984725-7105-4D40-9C1D-1AA003C9A7EB}" type="pres">
      <dgm:prSet presAssocID="{8A90A679-342C-4E76-916A-EAAA754EC0C3}" presName="Name0" presStyleCnt="0">
        <dgm:presLayoutVars>
          <dgm:dir/>
          <dgm:resizeHandles val="exact"/>
        </dgm:presLayoutVars>
      </dgm:prSet>
      <dgm:spPr/>
    </dgm:pt>
    <dgm:pt modelId="{BB511CF5-93F0-4C36-9968-AB40103685A2}" type="pres">
      <dgm:prSet presAssocID="{063DCE71-8066-4B88-AF1B-66D10E4BB447}" presName="node" presStyleLbl="node1" presStyleIdx="0" presStyleCnt="4">
        <dgm:presLayoutVars>
          <dgm:bulletEnabled val="1"/>
        </dgm:presLayoutVars>
      </dgm:prSet>
      <dgm:spPr>
        <a:prstGeom prst="roundRect">
          <a:avLst>
            <a:gd name="adj" fmla="val 16670"/>
          </a:avLst>
        </a:prstGeom>
      </dgm:spPr>
    </dgm:pt>
    <dgm:pt modelId="{66D3AC7C-0141-4073-9470-961A0A1BC7E4}" type="pres">
      <dgm:prSet presAssocID="{A4B1BF6B-1A31-40B1-917C-5BCCB5C2370D}" presName="sibTrans" presStyleLbl="sibTrans2D1" presStyleIdx="0" presStyleCnt="3"/>
      <dgm:spPr/>
    </dgm:pt>
    <dgm:pt modelId="{8CD4D97A-77B3-4816-90B5-B37216EF2184}" type="pres">
      <dgm:prSet presAssocID="{A4B1BF6B-1A31-40B1-917C-5BCCB5C2370D}" presName="connectorText" presStyleLbl="sibTrans2D1" presStyleIdx="0" presStyleCnt="3"/>
      <dgm:spPr/>
    </dgm:pt>
    <dgm:pt modelId="{25ECD10F-C0D7-42C3-BE69-FE0389ED56AB}" type="pres">
      <dgm:prSet presAssocID="{D792215A-213A-4D41-ACB7-F9A5035DA82E}" presName="node" presStyleLbl="node1" presStyleIdx="1" presStyleCnt="4">
        <dgm:presLayoutVars>
          <dgm:bulletEnabled val="1"/>
        </dgm:presLayoutVars>
      </dgm:prSet>
      <dgm:spPr>
        <a:prstGeom prst="roundRect">
          <a:avLst>
            <a:gd name="adj" fmla="val 16670"/>
          </a:avLst>
        </a:prstGeom>
      </dgm:spPr>
    </dgm:pt>
    <dgm:pt modelId="{D1854C89-D53F-4559-9C7D-B642333A6F6E}" type="pres">
      <dgm:prSet presAssocID="{42C81E01-DE63-4047-867B-9EE5C983959E}" presName="sibTrans" presStyleLbl="sibTrans2D1" presStyleIdx="1" presStyleCnt="3"/>
      <dgm:spPr/>
    </dgm:pt>
    <dgm:pt modelId="{8825CC8D-A593-4BBB-BD7E-E2B3D97C3D5E}" type="pres">
      <dgm:prSet presAssocID="{42C81E01-DE63-4047-867B-9EE5C983959E}" presName="connectorText" presStyleLbl="sibTrans2D1" presStyleIdx="1" presStyleCnt="3"/>
      <dgm:spPr/>
    </dgm:pt>
    <dgm:pt modelId="{319D5196-1950-4483-8931-7DCDB25DFF21}" type="pres">
      <dgm:prSet presAssocID="{D0D2D995-CFF7-46BC-9CA9-C490783CBA48}" presName="node" presStyleLbl="node1" presStyleIdx="2" presStyleCnt="4">
        <dgm:presLayoutVars>
          <dgm:bulletEnabled val="1"/>
        </dgm:presLayoutVars>
      </dgm:prSet>
      <dgm:spPr>
        <a:prstGeom prst="roundRect">
          <a:avLst>
            <a:gd name="adj" fmla="val 16670"/>
          </a:avLst>
        </a:prstGeom>
      </dgm:spPr>
    </dgm:pt>
    <dgm:pt modelId="{D6C8DDAB-092E-40E0-AB9C-60703A870AB4}" type="pres">
      <dgm:prSet presAssocID="{54CCF805-3913-4315-981E-748F8E28B333}" presName="sibTrans" presStyleLbl="sibTrans2D1" presStyleIdx="2" presStyleCnt="3"/>
      <dgm:spPr/>
    </dgm:pt>
    <dgm:pt modelId="{6E26FB3F-ED95-47C5-8874-D6972E2680B9}" type="pres">
      <dgm:prSet presAssocID="{54CCF805-3913-4315-981E-748F8E28B333}" presName="connectorText" presStyleLbl="sibTrans2D1" presStyleIdx="2" presStyleCnt="3"/>
      <dgm:spPr/>
    </dgm:pt>
    <dgm:pt modelId="{66C33FC3-D8CD-4992-AA51-EBDC1F630A11}" type="pres">
      <dgm:prSet presAssocID="{5E0051CE-2978-4678-9936-432D829CD75E}" presName="node" presStyleLbl="node1" presStyleIdx="3" presStyleCnt="4">
        <dgm:presLayoutVars>
          <dgm:bulletEnabled val="1"/>
        </dgm:presLayoutVars>
      </dgm:prSet>
      <dgm:spPr>
        <a:prstGeom prst="roundRect">
          <a:avLst>
            <a:gd name="adj" fmla="val 16670"/>
          </a:avLst>
        </a:prstGeom>
      </dgm:spPr>
    </dgm:pt>
  </dgm:ptLst>
  <dgm:cxnLst>
    <dgm:cxn modelId="{3660BC1A-F771-4962-B1C0-A9BD774FD142}" type="presOf" srcId="{8A90A679-342C-4E76-916A-EAAA754EC0C3}" destId="{96984725-7105-4D40-9C1D-1AA003C9A7EB}" srcOrd="0" destOrd="0" presId="urn:microsoft.com/office/officeart/2005/8/layout/process1"/>
    <dgm:cxn modelId="{2D03ED2C-1F81-4BFA-B9F7-AD6CFA586F24}" type="presOf" srcId="{5E0051CE-2978-4678-9936-432D829CD75E}" destId="{66C33FC3-D8CD-4992-AA51-EBDC1F630A11}" srcOrd="0" destOrd="0" presId="urn:microsoft.com/office/officeart/2005/8/layout/process1"/>
    <dgm:cxn modelId="{75648E33-6B7A-4EA6-974B-4296E1399458}" srcId="{8A90A679-342C-4E76-916A-EAAA754EC0C3}" destId="{5E0051CE-2978-4678-9936-432D829CD75E}" srcOrd="3" destOrd="0" parTransId="{EC94219A-AE26-43F1-9813-D52032BD77BE}" sibTransId="{12F77030-4A2F-4EAA-A4D6-1EF37FBE6663}"/>
    <dgm:cxn modelId="{5B814237-BC97-4872-BBD5-E77F90DD3A9D}" type="presOf" srcId="{A4B1BF6B-1A31-40B1-917C-5BCCB5C2370D}" destId="{8CD4D97A-77B3-4816-90B5-B37216EF2184}" srcOrd="1" destOrd="0" presId="urn:microsoft.com/office/officeart/2005/8/layout/process1"/>
    <dgm:cxn modelId="{92378340-E87B-4F76-B86F-287BD0B6B26B}" type="presOf" srcId="{D0D2D995-CFF7-46BC-9CA9-C490783CBA48}" destId="{319D5196-1950-4483-8931-7DCDB25DFF21}" srcOrd="0" destOrd="0" presId="urn:microsoft.com/office/officeart/2005/8/layout/process1"/>
    <dgm:cxn modelId="{E6571064-BB42-4D27-8CB5-418EAE97133C}" type="presOf" srcId="{54CCF805-3913-4315-981E-748F8E28B333}" destId="{6E26FB3F-ED95-47C5-8874-D6972E2680B9}" srcOrd="1" destOrd="0" presId="urn:microsoft.com/office/officeart/2005/8/layout/process1"/>
    <dgm:cxn modelId="{9BA04648-334B-447B-B6AD-E6EC6864BAEE}" type="presOf" srcId="{A4B1BF6B-1A31-40B1-917C-5BCCB5C2370D}" destId="{66D3AC7C-0141-4073-9470-961A0A1BC7E4}" srcOrd="0" destOrd="0" presId="urn:microsoft.com/office/officeart/2005/8/layout/process1"/>
    <dgm:cxn modelId="{F79F156C-7C2A-4E9E-8E8C-1CF7502A6DF2}" type="presOf" srcId="{D792215A-213A-4D41-ACB7-F9A5035DA82E}" destId="{25ECD10F-C0D7-42C3-BE69-FE0389ED56AB}" srcOrd="0" destOrd="0" presId="urn:microsoft.com/office/officeart/2005/8/layout/process1"/>
    <dgm:cxn modelId="{3DD98E55-6471-431E-AB7A-3C2B1FEE5DFE}" srcId="{8A90A679-342C-4E76-916A-EAAA754EC0C3}" destId="{D792215A-213A-4D41-ACB7-F9A5035DA82E}" srcOrd="1" destOrd="0" parTransId="{E38CC9A3-7F35-4D89-B7BE-C3BD51EB77D1}" sibTransId="{42C81E01-DE63-4047-867B-9EE5C983959E}"/>
    <dgm:cxn modelId="{98D9CF90-DB3C-48EB-8A4F-101F19E979B0}" srcId="{8A90A679-342C-4E76-916A-EAAA754EC0C3}" destId="{D0D2D995-CFF7-46BC-9CA9-C490783CBA48}" srcOrd="2" destOrd="0" parTransId="{28C019FB-DC95-4754-A2C1-6FE9CF4BD15F}" sibTransId="{54CCF805-3913-4315-981E-748F8E28B333}"/>
    <dgm:cxn modelId="{C57B85B8-9E63-4006-8AE4-1A01F5216E94}" type="presOf" srcId="{063DCE71-8066-4B88-AF1B-66D10E4BB447}" destId="{BB511CF5-93F0-4C36-9968-AB40103685A2}" srcOrd="0" destOrd="0" presId="urn:microsoft.com/office/officeart/2005/8/layout/process1"/>
    <dgm:cxn modelId="{9D6E9FB9-96E9-4011-9A52-30F0C427338F}" type="presOf" srcId="{42C81E01-DE63-4047-867B-9EE5C983959E}" destId="{8825CC8D-A593-4BBB-BD7E-E2B3D97C3D5E}" srcOrd="1" destOrd="0" presId="urn:microsoft.com/office/officeart/2005/8/layout/process1"/>
    <dgm:cxn modelId="{4E1FBEB9-48F9-44C0-ABA1-40ABF1336FE1}" type="presOf" srcId="{42C81E01-DE63-4047-867B-9EE5C983959E}" destId="{D1854C89-D53F-4559-9C7D-B642333A6F6E}" srcOrd="0" destOrd="0" presId="urn:microsoft.com/office/officeart/2005/8/layout/process1"/>
    <dgm:cxn modelId="{5F0F02E1-256E-4A00-9B12-23FC3B71F98B}" srcId="{8A90A679-342C-4E76-916A-EAAA754EC0C3}" destId="{063DCE71-8066-4B88-AF1B-66D10E4BB447}" srcOrd="0" destOrd="0" parTransId="{C027C61A-E1F8-43AE-B7BB-35EA6B0E72BF}" sibTransId="{A4B1BF6B-1A31-40B1-917C-5BCCB5C2370D}"/>
    <dgm:cxn modelId="{4B8511FD-0D20-4107-A0F3-DA0C74A8687D}" type="presOf" srcId="{54CCF805-3913-4315-981E-748F8E28B333}" destId="{D6C8DDAB-092E-40E0-AB9C-60703A870AB4}" srcOrd="0" destOrd="0" presId="urn:microsoft.com/office/officeart/2005/8/layout/process1"/>
    <dgm:cxn modelId="{E981EB27-4784-49D2-ACFF-45F2D834AA48}" type="presParOf" srcId="{96984725-7105-4D40-9C1D-1AA003C9A7EB}" destId="{BB511CF5-93F0-4C36-9968-AB40103685A2}" srcOrd="0" destOrd="0" presId="urn:microsoft.com/office/officeart/2005/8/layout/process1"/>
    <dgm:cxn modelId="{EFEA266A-6129-4AAC-8058-EBCE16F737BE}" type="presParOf" srcId="{96984725-7105-4D40-9C1D-1AA003C9A7EB}" destId="{66D3AC7C-0141-4073-9470-961A0A1BC7E4}" srcOrd="1" destOrd="0" presId="urn:microsoft.com/office/officeart/2005/8/layout/process1"/>
    <dgm:cxn modelId="{7731B7B6-DCC3-43BD-9D60-167A1920A463}" type="presParOf" srcId="{66D3AC7C-0141-4073-9470-961A0A1BC7E4}" destId="{8CD4D97A-77B3-4816-90B5-B37216EF2184}" srcOrd="0" destOrd="0" presId="urn:microsoft.com/office/officeart/2005/8/layout/process1"/>
    <dgm:cxn modelId="{970DF2F2-C805-499C-8D62-1A0E8152BA15}" type="presParOf" srcId="{96984725-7105-4D40-9C1D-1AA003C9A7EB}" destId="{25ECD10F-C0D7-42C3-BE69-FE0389ED56AB}" srcOrd="2" destOrd="0" presId="urn:microsoft.com/office/officeart/2005/8/layout/process1"/>
    <dgm:cxn modelId="{185E107F-FF44-4B84-A7D1-A991A3F6DF69}" type="presParOf" srcId="{96984725-7105-4D40-9C1D-1AA003C9A7EB}" destId="{D1854C89-D53F-4559-9C7D-B642333A6F6E}" srcOrd="3" destOrd="0" presId="urn:microsoft.com/office/officeart/2005/8/layout/process1"/>
    <dgm:cxn modelId="{D1074121-4F45-4EBD-85BA-40771A7F9CE1}" type="presParOf" srcId="{D1854C89-D53F-4559-9C7D-B642333A6F6E}" destId="{8825CC8D-A593-4BBB-BD7E-E2B3D97C3D5E}" srcOrd="0" destOrd="0" presId="urn:microsoft.com/office/officeart/2005/8/layout/process1"/>
    <dgm:cxn modelId="{FDF7780C-F6BA-4D35-A824-A788B2175065}" type="presParOf" srcId="{96984725-7105-4D40-9C1D-1AA003C9A7EB}" destId="{319D5196-1950-4483-8931-7DCDB25DFF21}" srcOrd="4" destOrd="0" presId="urn:microsoft.com/office/officeart/2005/8/layout/process1"/>
    <dgm:cxn modelId="{2D0D9D5B-54CE-4BBC-857F-4C2EF306D110}" type="presParOf" srcId="{96984725-7105-4D40-9C1D-1AA003C9A7EB}" destId="{D6C8DDAB-092E-40E0-AB9C-60703A870AB4}" srcOrd="5" destOrd="0" presId="urn:microsoft.com/office/officeart/2005/8/layout/process1"/>
    <dgm:cxn modelId="{02E1C98C-78AA-4C77-81F3-8664ED6734A4}" type="presParOf" srcId="{D6C8DDAB-092E-40E0-AB9C-60703A870AB4}" destId="{6E26FB3F-ED95-47C5-8874-D6972E2680B9}" srcOrd="0" destOrd="0" presId="urn:microsoft.com/office/officeart/2005/8/layout/process1"/>
    <dgm:cxn modelId="{BC66F5AF-A51F-43D1-A759-C3F26EFA7BA4}" type="presParOf" srcId="{96984725-7105-4D40-9C1D-1AA003C9A7EB}" destId="{66C33FC3-D8CD-4992-AA51-EBDC1F630A11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44CAA97-C4F7-448D-B688-990FF7D10482}">
      <dgm:prSet phldrT="[Tekst]" custT="1"/>
      <dgm:spPr/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</a:rPr>
            <a:t>Nauka, badania i szkolnictwo wyższe wspierające gospodarkę</a:t>
          </a:r>
          <a:endParaRPr lang="pl-PL" sz="2000" b="1" u="none" dirty="0">
            <a:solidFill>
              <a:schemeClr val="bg1"/>
            </a:solidFill>
          </a:endParaRPr>
        </a:p>
      </dgm:t>
    </dgm:pt>
    <dgm:pt modelId="{969FF472-5D30-42F2-9519-DCB75BC70C50}" type="parTrans" cxnId="{E562DB34-144D-46E0-81EF-75DAF390BDB9}">
      <dgm:prSet/>
      <dgm:spPr/>
      <dgm:t>
        <a:bodyPr/>
        <a:lstStyle/>
        <a:p>
          <a:endParaRPr lang="pl-PL" u="none"/>
        </a:p>
      </dgm:t>
    </dgm:pt>
    <dgm:pt modelId="{4D6F5075-434B-4DF1-B196-06DC103C8DB3}" type="sibTrans" cxnId="{E562DB34-144D-46E0-81EF-75DAF390BDB9}">
      <dgm:prSet/>
      <dgm:spPr/>
      <dgm:t>
        <a:bodyPr/>
        <a:lstStyle/>
        <a:p>
          <a:endParaRPr lang="pl-PL" u="none"/>
        </a:p>
      </dgm:t>
    </dgm:pt>
    <dgm:pt modelId="{E8E8BD13-F2C1-47B1-B2FC-D30AB821789B}">
      <dgm:prSet custT="1"/>
      <dgm:spPr/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</a:rPr>
            <a:t>Inteligentne specjalizacje województwa</a:t>
          </a:r>
          <a:endParaRPr lang="pl-PL" sz="2000" b="1" u="none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FA7763-F113-447B-88D3-45C8D7F17471}" type="parTrans" cxnId="{6D590E32-2A77-4AE8-AA3F-2D881AADFBA3}">
      <dgm:prSet/>
      <dgm:spPr/>
      <dgm:t>
        <a:bodyPr/>
        <a:lstStyle/>
        <a:p>
          <a:endParaRPr lang="pl-PL" u="none"/>
        </a:p>
      </dgm:t>
    </dgm:pt>
    <dgm:pt modelId="{F507C5E3-5002-4F9B-A019-D93E12B09B76}" type="sibTrans" cxnId="{6D590E32-2A77-4AE8-AA3F-2D881AADFBA3}">
      <dgm:prSet/>
      <dgm:spPr/>
      <dgm:t>
        <a:bodyPr/>
        <a:lstStyle/>
        <a:p>
          <a:endParaRPr lang="pl-PL" u="none"/>
        </a:p>
      </dgm:t>
    </dgm:pt>
    <dgm:pt modelId="{F2855A4B-2027-42CA-B947-77325AB166C3}">
      <dgm:prSet custT="1"/>
      <dgm:spPr/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</a:rPr>
            <a:t>Konkurencyjność gospodarki  poprzez innowacje</a:t>
          </a:r>
          <a:br>
            <a:rPr lang="pl-PL" sz="2000" b="1" dirty="0">
              <a:solidFill>
                <a:schemeClr val="bg1"/>
              </a:solidFill>
              <a:effectLst/>
            </a:rPr>
          </a:br>
          <a:r>
            <a:rPr lang="pl-PL" sz="2000" b="1" dirty="0">
              <a:solidFill>
                <a:schemeClr val="bg1"/>
              </a:solidFill>
              <a:effectLst/>
            </a:rPr>
            <a:t> i nowoczesne technologie</a:t>
          </a:r>
          <a:endParaRPr lang="pl-PL" sz="2000" b="1" u="none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271430-3736-4DA5-931B-E791349DBDA9}" type="parTrans" cxnId="{7E5BEFDD-EA28-426B-B6EA-CF8E97CDED1D}">
      <dgm:prSet/>
      <dgm:spPr/>
      <dgm:t>
        <a:bodyPr/>
        <a:lstStyle/>
        <a:p>
          <a:endParaRPr lang="pl-PL" u="none"/>
        </a:p>
      </dgm:t>
    </dgm:pt>
    <dgm:pt modelId="{D6EB625D-E429-4168-AC9F-916716E1AA69}" type="sibTrans" cxnId="{7E5BEFDD-EA28-426B-B6EA-CF8E97CDED1D}">
      <dgm:prSet/>
      <dgm:spPr/>
      <dgm:t>
        <a:bodyPr/>
        <a:lstStyle/>
        <a:p>
          <a:endParaRPr lang="pl-PL" u="none"/>
        </a:p>
      </dgm:t>
    </dgm:pt>
    <dgm:pt modelId="{F7B5E660-9303-4132-AB77-EDE722C0F0AD}">
      <dgm:prSet custT="1"/>
      <dgm:spPr/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</a:rPr>
            <a:t>Gospodarka cyrkularna (Gospodarka obiegu zamkniętego)</a:t>
          </a:r>
          <a:endParaRPr lang="pl-PL" sz="2800" b="1" u="none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666D07-A23A-4360-91E2-6C6A725931EB}" type="parTrans" cxnId="{33CFB4A2-329A-4760-BA0D-6D772C1BD76F}">
      <dgm:prSet/>
      <dgm:spPr/>
      <dgm:t>
        <a:bodyPr/>
        <a:lstStyle/>
        <a:p>
          <a:endParaRPr lang="pl-PL" u="none"/>
        </a:p>
      </dgm:t>
    </dgm:pt>
    <dgm:pt modelId="{32A7A587-7CDB-4B8C-BAF4-CB401673F584}" type="sibTrans" cxnId="{33CFB4A2-329A-4760-BA0D-6D772C1BD76F}">
      <dgm:prSet/>
      <dgm:spPr/>
      <dgm:t>
        <a:bodyPr/>
        <a:lstStyle/>
        <a:p>
          <a:endParaRPr lang="pl-PL" u="none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447768C6-0AB4-49DC-9BF2-353004A3B4B1}" type="pres">
      <dgm:prSet presAssocID="{944CAA97-C4F7-448D-B688-990FF7D10482}" presName="composite" presStyleCnt="0"/>
      <dgm:spPr/>
    </dgm:pt>
    <dgm:pt modelId="{42315A59-B502-4CF0-A9F0-292343387E69}" type="pres">
      <dgm:prSet presAssocID="{944CAA97-C4F7-448D-B688-990FF7D10482}" presName="imgShp" presStyleLbl="fgImgPlace1" presStyleIdx="0" presStyleCnt="4" custLinFactNeighborX="-48811" custLinFactNeighborY="630"/>
      <dgm:spPr/>
    </dgm:pt>
    <dgm:pt modelId="{8BD903C2-C6A8-4B06-8FDB-87A021E9861C}" type="pres">
      <dgm:prSet presAssocID="{944CAA97-C4F7-448D-B688-990FF7D10482}" presName="txShp" presStyleLbl="node1" presStyleIdx="0" presStyleCnt="4" custScaleX="116061">
        <dgm:presLayoutVars>
          <dgm:bulletEnabled val="1"/>
        </dgm:presLayoutVars>
      </dgm:prSet>
      <dgm:spPr/>
    </dgm:pt>
    <dgm:pt modelId="{D015734A-B9E7-4E36-99F1-CB7CF22F1F09}" type="pres">
      <dgm:prSet presAssocID="{4D6F5075-434B-4DF1-B196-06DC103C8DB3}" presName="spacing" presStyleCnt="0"/>
      <dgm:spPr/>
    </dgm:pt>
    <dgm:pt modelId="{9C50827E-5378-4E71-A58E-D2080007B7A1}" type="pres">
      <dgm:prSet presAssocID="{E8E8BD13-F2C1-47B1-B2FC-D30AB821789B}" presName="composite" presStyleCnt="0"/>
      <dgm:spPr/>
    </dgm:pt>
    <dgm:pt modelId="{3918CD87-E3E1-4A6C-81EF-FBA9F3DE9E50}" type="pres">
      <dgm:prSet presAssocID="{E8E8BD13-F2C1-47B1-B2FC-D30AB821789B}" presName="imgShp" presStyleLbl="fgImgPlace1" presStyleIdx="1" presStyleCnt="4" custScaleX="54765" custScaleY="35705" custLinFactNeighborX="-48811" custLinFactNeighborY="-1055"/>
      <dgm:spPr/>
    </dgm:pt>
    <dgm:pt modelId="{556C64FF-D30B-4CBC-B056-51163B678287}" type="pres">
      <dgm:prSet presAssocID="{E8E8BD13-F2C1-47B1-B2FC-D30AB821789B}" presName="txShp" presStyleLbl="node1" presStyleIdx="1" presStyleCnt="4" custScaleX="116061" custLinFactNeighborX="-566" custLinFactNeighborY="-14499">
        <dgm:presLayoutVars>
          <dgm:bulletEnabled val="1"/>
        </dgm:presLayoutVars>
      </dgm:prSet>
      <dgm:spPr/>
    </dgm:pt>
    <dgm:pt modelId="{393A0187-8347-46B5-A90B-C21F1B2B3A22}" type="pres">
      <dgm:prSet presAssocID="{F507C5E3-5002-4F9B-A019-D93E12B09B76}" presName="spacing" presStyleCnt="0"/>
      <dgm:spPr/>
    </dgm:pt>
    <dgm:pt modelId="{A923AA36-A607-4C7B-AF1B-B1FDDACA915C}" type="pres">
      <dgm:prSet presAssocID="{F2855A4B-2027-42CA-B947-77325AB166C3}" presName="composite" presStyleCnt="0"/>
      <dgm:spPr/>
    </dgm:pt>
    <dgm:pt modelId="{E31AF9A7-153D-41E2-9F24-90F6F5328878}" type="pres">
      <dgm:prSet presAssocID="{F2855A4B-2027-42CA-B947-77325AB166C3}" presName="imgShp" presStyleLbl="fgImgPlace1" presStyleIdx="2" presStyleCnt="4" custFlipVert="1" custScaleY="5547" custLinFactNeighborX="-48811" custLinFactNeighborY="-2740"/>
      <dgm:spPr/>
    </dgm:pt>
    <dgm:pt modelId="{CBA84F7D-1207-44EA-B48B-F85A0C38FBFA}" type="pres">
      <dgm:prSet presAssocID="{F2855A4B-2027-42CA-B947-77325AB166C3}" presName="txShp" presStyleLbl="node1" presStyleIdx="2" presStyleCnt="4" custScaleX="116061" custLinFactNeighborX="-566" custLinFactNeighborY="-33730">
        <dgm:presLayoutVars>
          <dgm:bulletEnabled val="1"/>
        </dgm:presLayoutVars>
      </dgm:prSet>
      <dgm:spPr/>
    </dgm:pt>
    <dgm:pt modelId="{02D6B040-3A87-4EFD-9322-8FAF2D2A1E58}" type="pres">
      <dgm:prSet presAssocID="{D6EB625D-E429-4168-AC9F-916716E1AA69}" presName="spacing" presStyleCnt="0"/>
      <dgm:spPr/>
    </dgm:pt>
    <dgm:pt modelId="{8385C01D-880A-4EDB-B6E7-89C8DE776C90}" type="pres">
      <dgm:prSet presAssocID="{F7B5E660-9303-4132-AB77-EDE722C0F0AD}" presName="composite" presStyleCnt="0"/>
      <dgm:spPr/>
    </dgm:pt>
    <dgm:pt modelId="{B41CBF6A-A90B-489D-BFC9-54BB75DC3D21}" type="pres">
      <dgm:prSet presAssocID="{F7B5E660-9303-4132-AB77-EDE722C0F0AD}" presName="imgShp" presStyleLbl="fgImgPlace1" presStyleIdx="3" presStyleCnt="4" custFlipVert="1" custScaleX="54765" custScaleY="39677" custLinFactNeighborX="-47105" custLinFactNeighborY="-35699"/>
      <dgm:spPr/>
    </dgm:pt>
    <dgm:pt modelId="{2EA35F37-1311-4F7D-8FD0-2AA41D2E0480}" type="pres">
      <dgm:prSet presAssocID="{F7B5E660-9303-4132-AB77-EDE722C0F0AD}" presName="txShp" presStyleLbl="node1" presStyleIdx="3" presStyleCnt="4" custScaleX="116061" custLinFactNeighborX="-566" custLinFactNeighborY="-50085">
        <dgm:presLayoutVars>
          <dgm:bulletEnabled val="1"/>
        </dgm:presLayoutVars>
      </dgm:prSet>
      <dgm:spPr/>
    </dgm:pt>
  </dgm:ptLst>
  <dgm:cxnLst>
    <dgm:cxn modelId="{57559D2F-0544-4DB4-9FC3-10EF9DEEECE4}" type="presOf" srcId="{F2855A4B-2027-42CA-B947-77325AB166C3}" destId="{CBA84F7D-1207-44EA-B48B-F85A0C38FBFA}" srcOrd="0" destOrd="0" presId="urn:microsoft.com/office/officeart/2005/8/layout/vList3"/>
    <dgm:cxn modelId="{6D590E32-2A77-4AE8-AA3F-2D881AADFBA3}" srcId="{B02F5977-CD50-43F6-AD47-E8BAF26DFBDA}" destId="{E8E8BD13-F2C1-47B1-B2FC-D30AB821789B}" srcOrd="1" destOrd="0" parTransId="{91FA7763-F113-447B-88D3-45C8D7F17471}" sibTransId="{F507C5E3-5002-4F9B-A019-D93E12B09B76}"/>
    <dgm:cxn modelId="{40B41C32-6632-4623-BF20-713C493FF324}" type="presOf" srcId="{F7B5E660-9303-4132-AB77-EDE722C0F0AD}" destId="{2EA35F37-1311-4F7D-8FD0-2AA41D2E0480}" srcOrd="0" destOrd="0" presId="urn:microsoft.com/office/officeart/2005/8/layout/vList3"/>
    <dgm:cxn modelId="{E562DB34-144D-46E0-81EF-75DAF390BDB9}" srcId="{B02F5977-CD50-43F6-AD47-E8BAF26DFBDA}" destId="{944CAA97-C4F7-448D-B688-990FF7D10482}" srcOrd="0" destOrd="0" parTransId="{969FF472-5D30-42F2-9519-DCB75BC70C50}" sibTransId="{4D6F5075-434B-4DF1-B196-06DC103C8DB3}"/>
    <dgm:cxn modelId="{BEE9B360-AE37-4E96-8F10-C9D8FC905646}" type="presOf" srcId="{B02F5977-CD50-43F6-AD47-E8BAF26DFBDA}" destId="{F8F31ED8-6753-49CB-86FF-CC6D4E6EDDF8}" srcOrd="0" destOrd="0" presId="urn:microsoft.com/office/officeart/2005/8/layout/vList3"/>
    <dgm:cxn modelId="{33CFB4A2-329A-4760-BA0D-6D772C1BD76F}" srcId="{B02F5977-CD50-43F6-AD47-E8BAF26DFBDA}" destId="{F7B5E660-9303-4132-AB77-EDE722C0F0AD}" srcOrd="3" destOrd="0" parTransId="{55666D07-A23A-4360-91E2-6C6A725931EB}" sibTransId="{32A7A587-7CDB-4B8C-BAF4-CB401673F584}"/>
    <dgm:cxn modelId="{696CD4B3-15E7-4118-961D-8A9010606F60}" type="presOf" srcId="{E8E8BD13-F2C1-47B1-B2FC-D30AB821789B}" destId="{556C64FF-D30B-4CBC-B056-51163B678287}" srcOrd="0" destOrd="0" presId="urn:microsoft.com/office/officeart/2005/8/layout/vList3"/>
    <dgm:cxn modelId="{DEA5BECD-AF5C-47D8-89B1-9D58DB710C76}" type="presOf" srcId="{944CAA97-C4F7-448D-B688-990FF7D10482}" destId="{8BD903C2-C6A8-4B06-8FDB-87A021E9861C}" srcOrd="0" destOrd="0" presId="urn:microsoft.com/office/officeart/2005/8/layout/vList3"/>
    <dgm:cxn modelId="{7E5BEFDD-EA28-426B-B6EA-CF8E97CDED1D}" srcId="{B02F5977-CD50-43F6-AD47-E8BAF26DFBDA}" destId="{F2855A4B-2027-42CA-B947-77325AB166C3}" srcOrd="2" destOrd="0" parTransId="{CE271430-3736-4DA5-931B-E791349DBDA9}" sibTransId="{D6EB625D-E429-4168-AC9F-916716E1AA69}"/>
    <dgm:cxn modelId="{01D72EEC-0B5B-4F09-9A32-30140B6A2825}" type="presParOf" srcId="{F8F31ED8-6753-49CB-86FF-CC6D4E6EDDF8}" destId="{447768C6-0AB4-49DC-9BF2-353004A3B4B1}" srcOrd="0" destOrd="0" presId="urn:microsoft.com/office/officeart/2005/8/layout/vList3"/>
    <dgm:cxn modelId="{1ACF44FE-E0C8-4065-85FA-60925D3702C9}" type="presParOf" srcId="{447768C6-0AB4-49DC-9BF2-353004A3B4B1}" destId="{42315A59-B502-4CF0-A9F0-292343387E69}" srcOrd="0" destOrd="0" presId="urn:microsoft.com/office/officeart/2005/8/layout/vList3"/>
    <dgm:cxn modelId="{C8F0CA04-4AE7-4D5E-B479-C773EB0FD9DE}" type="presParOf" srcId="{447768C6-0AB4-49DC-9BF2-353004A3B4B1}" destId="{8BD903C2-C6A8-4B06-8FDB-87A021E9861C}" srcOrd="1" destOrd="0" presId="urn:microsoft.com/office/officeart/2005/8/layout/vList3"/>
    <dgm:cxn modelId="{B82B667A-0002-49C8-BE7B-C8C8823DCD7C}" type="presParOf" srcId="{F8F31ED8-6753-49CB-86FF-CC6D4E6EDDF8}" destId="{D015734A-B9E7-4E36-99F1-CB7CF22F1F09}" srcOrd="1" destOrd="0" presId="urn:microsoft.com/office/officeart/2005/8/layout/vList3"/>
    <dgm:cxn modelId="{386591E9-78AA-48FB-A735-D295AD180DA8}" type="presParOf" srcId="{F8F31ED8-6753-49CB-86FF-CC6D4E6EDDF8}" destId="{9C50827E-5378-4E71-A58E-D2080007B7A1}" srcOrd="2" destOrd="0" presId="urn:microsoft.com/office/officeart/2005/8/layout/vList3"/>
    <dgm:cxn modelId="{AF57341A-253A-4C45-A1F0-DE3034ABCC70}" type="presParOf" srcId="{9C50827E-5378-4E71-A58E-D2080007B7A1}" destId="{3918CD87-E3E1-4A6C-81EF-FBA9F3DE9E50}" srcOrd="0" destOrd="0" presId="urn:microsoft.com/office/officeart/2005/8/layout/vList3"/>
    <dgm:cxn modelId="{1F968928-2260-4ACC-8D24-B33C748348CD}" type="presParOf" srcId="{9C50827E-5378-4E71-A58E-D2080007B7A1}" destId="{556C64FF-D30B-4CBC-B056-51163B678287}" srcOrd="1" destOrd="0" presId="urn:microsoft.com/office/officeart/2005/8/layout/vList3"/>
    <dgm:cxn modelId="{BDE58D48-C623-4266-B6B8-9B9B4174053B}" type="presParOf" srcId="{F8F31ED8-6753-49CB-86FF-CC6D4E6EDDF8}" destId="{393A0187-8347-46B5-A90B-C21F1B2B3A22}" srcOrd="3" destOrd="0" presId="urn:microsoft.com/office/officeart/2005/8/layout/vList3"/>
    <dgm:cxn modelId="{288387B7-047F-4A5F-BE15-9CD33B939E71}" type="presParOf" srcId="{F8F31ED8-6753-49CB-86FF-CC6D4E6EDDF8}" destId="{A923AA36-A607-4C7B-AF1B-B1FDDACA915C}" srcOrd="4" destOrd="0" presId="urn:microsoft.com/office/officeart/2005/8/layout/vList3"/>
    <dgm:cxn modelId="{7802EB63-4D0E-48FA-BD9D-11F90385F395}" type="presParOf" srcId="{A923AA36-A607-4C7B-AF1B-B1FDDACA915C}" destId="{E31AF9A7-153D-41E2-9F24-90F6F5328878}" srcOrd="0" destOrd="0" presId="urn:microsoft.com/office/officeart/2005/8/layout/vList3"/>
    <dgm:cxn modelId="{256DBDBB-81B7-4F6B-B03E-7691F5D570E1}" type="presParOf" srcId="{A923AA36-A607-4C7B-AF1B-B1FDDACA915C}" destId="{CBA84F7D-1207-44EA-B48B-F85A0C38FBFA}" srcOrd="1" destOrd="0" presId="urn:microsoft.com/office/officeart/2005/8/layout/vList3"/>
    <dgm:cxn modelId="{57F785F3-4922-43E4-925E-87AF7BC8B46C}" type="presParOf" srcId="{F8F31ED8-6753-49CB-86FF-CC6D4E6EDDF8}" destId="{02D6B040-3A87-4EFD-9322-8FAF2D2A1E58}" srcOrd="5" destOrd="0" presId="urn:microsoft.com/office/officeart/2005/8/layout/vList3"/>
    <dgm:cxn modelId="{F84829A6-BE57-459B-A91E-607E91446289}" type="presParOf" srcId="{F8F31ED8-6753-49CB-86FF-CC6D4E6EDDF8}" destId="{8385C01D-880A-4EDB-B6E7-89C8DE776C90}" srcOrd="6" destOrd="0" presId="urn:microsoft.com/office/officeart/2005/8/layout/vList3"/>
    <dgm:cxn modelId="{96241894-9B22-4860-926A-53904BA8823C}" type="presParOf" srcId="{8385C01D-880A-4EDB-B6E7-89C8DE776C90}" destId="{B41CBF6A-A90B-489D-BFC9-54BB75DC3D21}" srcOrd="0" destOrd="0" presId="urn:microsoft.com/office/officeart/2005/8/layout/vList3"/>
    <dgm:cxn modelId="{EBF2BF7B-94A3-4308-90B8-7100CBC86326}" type="presParOf" srcId="{8385C01D-880A-4EDB-B6E7-89C8DE776C90}" destId="{2EA35F37-1311-4F7D-8FD0-2AA41D2E048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44CAA97-C4F7-448D-B688-990FF7D10482}">
      <dgm:prSet phldrT="[Tekst]"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Edukacja</a:t>
          </a:r>
          <a:endParaRPr lang="pl-PL" sz="1300" dirty="0">
            <a:solidFill>
              <a:schemeClr val="bg1"/>
            </a:solidFill>
          </a:endParaRPr>
        </a:p>
      </dgm:t>
    </dgm:pt>
    <dgm:pt modelId="{969FF472-5D30-42F2-9519-DCB75BC70C50}" type="parTrans" cxnId="{E562DB34-144D-46E0-81EF-75DAF390BDB9}">
      <dgm:prSet/>
      <dgm:spPr/>
      <dgm:t>
        <a:bodyPr/>
        <a:lstStyle/>
        <a:p>
          <a:endParaRPr lang="pl-PL"/>
        </a:p>
      </dgm:t>
    </dgm:pt>
    <dgm:pt modelId="{4D6F5075-434B-4DF1-B196-06DC103C8DB3}" type="sibTrans" cxnId="{E562DB34-144D-46E0-81EF-75DAF390BDB9}">
      <dgm:prSet/>
      <dgm:spPr/>
      <dgm:t>
        <a:bodyPr/>
        <a:lstStyle/>
        <a:p>
          <a:endParaRPr lang="pl-PL"/>
        </a:p>
      </dgm:t>
    </dgm:pt>
    <dgm:pt modelId="{02A3CEBF-6F26-4BBE-9C9B-E21EFE053DB2}">
      <dgm:prSet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Regionalna polityka zdrowotna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932D99-8CAE-4C7D-A9C9-286EF00A84D7}" type="parTrans" cxnId="{6ECDB209-A889-49BC-AC33-E299A839D097}">
      <dgm:prSet/>
      <dgm:spPr/>
      <dgm:t>
        <a:bodyPr/>
        <a:lstStyle/>
        <a:p>
          <a:endParaRPr lang="pl-PL"/>
        </a:p>
      </dgm:t>
    </dgm:pt>
    <dgm:pt modelId="{9601161B-0BA0-4369-B105-D1B261073FE9}" type="sibTrans" cxnId="{6ECDB209-A889-49BC-AC33-E299A839D097}">
      <dgm:prSet/>
      <dgm:spPr/>
      <dgm:t>
        <a:bodyPr/>
        <a:lstStyle/>
        <a:p>
          <a:endParaRPr lang="pl-PL"/>
        </a:p>
      </dgm:t>
    </dgm:pt>
    <dgm:pt modelId="{541EE3B7-F085-4D7E-A276-A1CBCC513A46}">
      <dgm:prSet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Kultura i dziedzictwo kulturowe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D2E93D-7EC6-42FB-A19C-8C968253199F}" type="parTrans" cxnId="{F339808A-50E1-41C7-A1AB-6F0E47C9FDD3}">
      <dgm:prSet/>
      <dgm:spPr/>
      <dgm:t>
        <a:bodyPr/>
        <a:lstStyle/>
        <a:p>
          <a:endParaRPr lang="pl-PL"/>
        </a:p>
      </dgm:t>
    </dgm:pt>
    <dgm:pt modelId="{2CB3AA08-3AE3-4EB1-9A68-68B736A0EA54}" type="sibTrans" cxnId="{F339808A-50E1-41C7-A1AB-6F0E47C9FDD3}">
      <dgm:prSet/>
      <dgm:spPr/>
      <dgm:t>
        <a:bodyPr/>
        <a:lstStyle/>
        <a:p>
          <a:endParaRPr lang="pl-PL"/>
        </a:p>
      </dgm:t>
    </dgm:pt>
    <dgm:pt modelId="{5F97A6EA-3AC8-4C1F-B7E9-DBB0F5F023CC}">
      <dgm:prSet custT="1"/>
      <dgm:spPr>
        <a:solidFill>
          <a:schemeClr val="accent6"/>
        </a:solidFill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pl-PL" sz="20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Rynek pracy i ekonomia społeczna</a:t>
          </a:r>
          <a:endParaRPr lang="pl-PL" sz="20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482C58-23E8-4CC5-A173-F08ECE7365A9}" type="parTrans" cxnId="{A8BC89E9-F8D6-40F1-9663-FD3A26A24A7D}">
      <dgm:prSet/>
      <dgm:spPr/>
      <dgm:t>
        <a:bodyPr/>
        <a:lstStyle/>
        <a:p>
          <a:endParaRPr lang="pl-PL"/>
        </a:p>
      </dgm:t>
    </dgm:pt>
    <dgm:pt modelId="{10F996F6-9A54-4B83-8570-209BFED97B19}" type="sibTrans" cxnId="{A8BC89E9-F8D6-40F1-9663-FD3A26A24A7D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447768C6-0AB4-49DC-9BF2-353004A3B4B1}" type="pres">
      <dgm:prSet presAssocID="{944CAA97-C4F7-448D-B688-990FF7D10482}" presName="composite" presStyleCnt="0"/>
      <dgm:spPr/>
    </dgm:pt>
    <dgm:pt modelId="{42315A59-B502-4CF0-A9F0-292343387E69}" type="pres">
      <dgm:prSet presAssocID="{944CAA97-C4F7-448D-B688-990FF7D10482}" presName="imgShp" presStyleLbl="fgImgPlace1" presStyleIdx="0" presStyleCnt="4" custScaleX="102454" custLinFactNeighborX="-4383" custLinFactNeighborY="1518"/>
      <dgm:spPr/>
    </dgm:pt>
    <dgm:pt modelId="{8BD903C2-C6A8-4B06-8FDB-87A021E9861C}" type="pres">
      <dgm:prSet presAssocID="{944CAA97-C4F7-448D-B688-990FF7D10482}" presName="txShp" presStyleLbl="node1" presStyleIdx="0" presStyleCnt="4" custScaleX="100772" custLinFactNeighborX="3189" custLinFactNeighborY="7404">
        <dgm:presLayoutVars>
          <dgm:bulletEnabled val="1"/>
        </dgm:presLayoutVars>
      </dgm:prSet>
      <dgm:spPr/>
    </dgm:pt>
    <dgm:pt modelId="{D015734A-B9E7-4E36-99F1-CB7CF22F1F09}" type="pres">
      <dgm:prSet presAssocID="{4D6F5075-434B-4DF1-B196-06DC103C8DB3}" presName="spacing" presStyleCnt="0"/>
      <dgm:spPr/>
    </dgm:pt>
    <dgm:pt modelId="{5C329160-138F-48B8-BBDE-8209CD32B84F}" type="pres">
      <dgm:prSet presAssocID="{02A3CEBF-6F26-4BBE-9C9B-E21EFE053DB2}" presName="composite" presStyleCnt="0"/>
      <dgm:spPr/>
    </dgm:pt>
    <dgm:pt modelId="{61E8E834-3EF6-4CFE-A646-B71EF2789F62}" type="pres">
      <dgm:prSet presAssocID="{02A3CEBF-6F26-4BBE-9C9B-E21EFE053DB2}" presName="imgShp" presStyleLbl="fgImgPlace1" presStyleIdx="1" presStyleCnt="4"/>
      <dgm:spPr/>
    </dgm:pt>
    <dgm:pt modelId="{411F849A-E216-4EA1-A6DA-CBA4881340F5}" type="pres">
      <dgm:prSet presAssocID="{02A3CEBF-6F26-4BBE-9C9B-E21EFE053DB2}" presName="txShp" presStyleLbl="node1" presStyleIdx="1" presStyleCnt="4" custScaleX="102333" custLinFactNeighborX="2213" custLinFactNeighborY="220">
        <dgm:presLayoutVars>
          <dgm:bulletEnabled val="1"/>
        </dgm:presLayoutVars>
      </dgm:prSet>
      <dgm:spPr/>
    </dgm:pt>
    <dgm:pt modelId="{9E305A58-F22C-45D8-A0C9-17A12F320182}" type="pres">
      <dgm:prSet presAssocID="{9601161B-0BA0-4369-B105-D1B261073FE9}" presName="spacing" presStyleCnt="0"/>
      <dgm:spPr/>
    </dgm:pt>
    <dgm:pt modelId="{DB757B9E-F86A-4589-856C-FB2364374C8B}" type="pres">
      <dgm:prSet presAssocID="{541EE3B7-F085-4D7E-A276-A1CBCC513A46}" presName="composite" presStyleCnt="0"/>
      <dgm:spPr/>
    </dgm:pt>
    <dgm:pt modelId="{6D153697-17A0-4E28-AF85-3640D03C8EF7}" type="pres">
      <dgm:prSet presAssocID="{541EE3B7-F085-4D7E-A276-A1CBCC513A46}" presName="imgShp" presStyleLbl="fgImgPlace1" presStyleIdx="2" presStyleCnt="4"/>
      <dgm:spPr/>
    </dgm:pt>
    <dgm:pt modelId="{7F822E25-6DF7-4344-9695-3FDF5DC63275}" type="pres">
      <dgm:prSet presAssocID="{541EE3B7-F085-4D7E-A276-A1CBCC513A46}" presName="txShp" presStyleLbl="node1" presStyleIdx="2" presStyleCnt="4" custScaleX="103738" custLinFactNeighborX="3091" custLinFactNeighborY="7435">
        <dgm:presLayoutVars>
          <dgm:bulletEnabled val="1"/>
        </dgm:presLayoutVars>
      </dgm:prSet>
      <dgm:spPr/>
    </dgm:pt>
    <dgm:pt modelId="{43229A78-5185-4EF6-9072-55EA32C6CAC8}" type="pres">
      <dgm:prSet presAssocID="{2CB3AA08-3AE3-4EB1-9A68-68B736A0EA54}" presName="spacing" presStyleCnt="0"/>
      <dgm:spPr/>
    </dgm:pt>
    <dgm:pt modelId="{768F740B-3DFE-4EAA-B415-227307942CC2}" type="pres">
      <dgm:prSet presAssocID="{5F97A6EA-3AC8-4C1F-B7E9-DBB0F5F023CC}" presName="composite" presStyleCnt="0"/>
      <dgm:spPr/>
    </dgm:pt>
    <dgm:pt modelId="{BBA445AB-3207-4A5C-81E7-CC00A6DFB258}" type="pres">
      <dgm:prSet presAssocID="{5F97A6EA-3AC8-4C1F-B7E9-DBB0F5F023CC}" presName="imgShp" presStyleLbl="fgImgPlace1" presStyleIdx="3" presStyleCnt="4" custLinFactNeighborX="1232" custLinFactNeighborY="-1270"/>
      <dgm:spPr/>
    </dgm:pt>
    <dgm:pt modelId="{DCEDC6F1-94E2-4D9A-B785-7E85C932A999}" type="pres">
      <dgm:prSet presAssocID="{5F97A6EA-3AC8-4C1F-B7E9-DBB0F5F023CC}" presName="txShp" presStyleLbl="node1" presStyleIdx="3" presStyleCnt="4" custScaleX="103482" custScaleY="98533" custLinFactNeighborX="2969" custLinFactNeighborY="5592">
        <dgm:presLayoutVars>
          <dgm:bulletEnabled val="1"/>
        </dgm:presLayoutVars>
      </dgm:prSet>
      <dgm:spPr/>
    </dgm:pt>
  </dgm:ptLst>
  <dgm:cxnLst>
    <dgm:cxn modelId="{6ECDB209-A889-49BC-AC33-E299A839D097}" srcId="{B02F5977-CD50-43F6-AD47-E8BAF26DFBDA}" destId="{02A3CEBF-6F26-4BBE-9C9B-E21EFE053DB2}" srcOrd="1" destOrd="0" parTransId="{87932D99-8CAE-4C7D-A9C9-286EF00A84D7}" sibTransId="{9601161B-0BA0-4369-B105-D1B261073FE9}"/>
    <dgm:cxn modelId="{E562DB34-144D-46E0-81EF-75DAF390BDB9}" srcId="{B02F5977-CD50-43F6-AD47-E8BAF26DFBDA}" destId="{944CAA97-C4F7-448D-B688-990FF7D10482}" srcOrd="0" destOrd="0" parTransId="{969FF472-5D30-42F2-9519-DCB75BC70C50}" sibTransId="{4D6F5075-434B-4DF1-B196-06DC103C8DB3}"/>
    <dgm:cxn modelId="{0C47623A-0D81-4620-9F21-1136A863DE3D}" type="presOf" srcId="{541EE3B7-F085-4D7E-A276-A1CBCC513A46}" destId="{7F822E25-6DF7-4344-9695-3FDF5DC63275}" srcOrd="0" destOrd="0" presId="urn:microsoft.com/office/officeart/2005/8/layout/vList3"/>
    <dgm:cxn modelId="{5CA6B580-739A-43CB-989F-F355BCE81947}" type="presOf" srcId="{944CAA97-C4F7-448D-B688-990FF7D10482}" destId="{8BD903C2-C6A8-4B06-8FDB-87A021E9861C}" srcOrd="0" destOrd="0" presId="urn:microsoft.com/office/officeart/2005/8/layout/vList3"/>
    <dgm:cxn modelId="{01281383-4243-4518-80A6-1604339D21BA}" type="presOf" srcId="{5F97A6EA-3AC8-4C1F-B7E9-DBB0F5F023CC}" destId="{DCEDC6F1-94E2-4D9A-B785-7E85C932A999}" srcOrd="0" destOrd="0" presId="urn:microsoft.com/office/officeart/2005/8/layout/vList3"/>
    <dgm:cxn modelId="{F339808A-50E1-41C7-A1AB-6F0E47C9FDD3}" srcId="{B02F5977-CD50-43F6-AD47-E8BAF26DFBDA}" destId="{541EE3B7-F085-4D7E-A276-A1CBCC513A46}" srcOrd="2" destOrd="0" parTransId="{96D2E93D-7EC6-42FB-A19C-8C968253199F}" sibTransId="{2CB3AA08-3AE3-4EB1-9A68-68B736A0EA54}"/>
    <dgm:cxn modelId="{CFD23A8E-B412-4B88-BEAF-8EBCD903E2ED}" type="presOf" srcId="{02A3CEBF-6F26-4BBE-9C9B-E21EFE053DB2}" destId="{411F849A-E216-4EA1-A6DA-CBA4881340F5}" srcOrd="0" destOrd="0" presId="urn:microsoft.com/office/officeart/2005/8/layout/vList3"/>
    <dgm:cxn modelId="{226CEA94-9324-43DB-85C0-1C879F5288A7}" type="presOf" srcId="{B02F5977-CD50-43F6-AD47-E8BAF26DFBDA}" destId="{F8F31ED8-6753-49CB-86FF-CC6D4E6EDDF8}" srcOrd="0" destOrd="0" presId="urn:microsoft.com/office/officeart/2005/8/layout/vList3"/>
    <dgm:cxn modelId="{A8BC89E9-F8D6-40F1-9663-FD3A26A24A7D}" srcId="{B02F5977-CD50-43F6-AD47-E8BAF26DFBDA}" destId="{5F97A6EA-3AC8-4C1F-B7E9-DBB0F5F023CC}" srcOrd="3" destOrd="0" parTransId="{A0482C58-23E8-4CC5-A173-F08ECE7365A9}" sibTransId="{10F996F6-9A54-4B83-8570-209BFED97B19}"/>
    <dgm:cxn modelId="{D114C886-DF97-4863-8F41-C4093A62EA3F}" type="presParOf" srcId="{F8F31ED8-6753-49CB-86FF-CC6D4E6EDDF8}" destId="{447768C6-0AB4-49DC-9BF2-353004A3B4B1}" srcOrd="0" destOrd="0" presId="urn:microsoft.com/office/officeart/2005/8/layout/vList3"/>
    <dgm:cxn modelId="{007723EB-BC63-4AF7-ADCA-0469401E9EAE}" type="presParOf" srcId="{447768C6-0AB4-49DC-9BF2-353004A3B4B1}" destId="{42315A59-B502-4CF0-A9F0-292343387E69}" srcOrd="0" destOrd="0" presId="urn:microsoft.com/office/officeart/2005/8/layout/vList3"/>
    <dgm:cxn modelId="{9A26D72D-E1F2-474B-AF12-34F788528573}" type="presParOf" srcId="{447768C6-0AB4-49DC-9BF2-353004A3B4B1}" destId="{8BD903C2-C6A8-4B06-8FDB-87A021E9861C}" srcOrd="1" destOrd="0" presId="urn:microsoft.com/office/officeart/2005/8/layout/vList3"/>
    <dgm:cxn modelId="{37F4F16B-D994-40E8-B10B-52486E5B197E}" type="presParOf" srcId="{F8F31ED8-6753-49CB-86FF-CC6D4E6EDDF8}" destId="{D015734A-B9E7-4E36-99F1-CB7CF22F1F09}" srcOrd="1" destOrd="0" presId="urn:microsoft.com/office/officeart/2005/8/layout/vList3"/>
    <dgm:cxn modelId="{E7C4E7F8-9912-45FE-B9B8-7356027999BC}" type="presParOf" srcId="{F8F31ED8-6753-49CB-86FF-CC6D4E6EDDF8}" destId="{5C329160-138F-48B8-BBDE-8209CD32B84F}" srcOrd="2" destOrd="0" presId="urn:microsoft.com/office/officeart/2005/8/layout/vList3"/>
    <dgm:cxn modelId="{EF8971B8-8A86-4BE8-8BDC-651622760CD8}" type="presParOf" srcId="{5C329160-138F-48B8-BBDE-8209CD32B84F}" destId="{61E8E834-3EF6-4CFE-A646-B71EF2789F62}" srcOrd="0" destOrd="0" presId="urn:microsoft.com/office/officeart/2005/8/layout/vList3"/>
    <dgm:cxn modelId="{ED69328C-FAA9-4ABC-B3DF-657125C7BA06}" type="presParOf" srcId="{5C329160-138F-48B8-BBDE-8209CD32B84F}" destId="{411F849A-E216-4EA1-A6DA-CBA4881340F5}" srcOrd="1" destOrd="0" presId="urn:microsoft.com/office/officeart/2005/8/layout/vList3"/>
    <dgm:cxn modelId="{5FA7A9E2-C6B4-42CC-BD69-07BF371441A0}" type="presParOf" srcId="{F8F31ED8-6753-49CB-86FF-CC6D4E6EDDF8}" destId="{9E305A58-F22C-45D8-A0C9-17A12F320182}" srcOrd="3" destOrd="0" presId="urn:microsoft.com/office/officeart/2005/8/layout/vList3"/>
    <dgm:cxn modelId="{BBF54801-E647-4DDD-9EAB-B68F4C2D5FA5}" type="presParOf" srcId="{F8F31ED8-6753-49CB-86FF-CC6D4E6EDDF8}" destId="{DB757B9E-F86A-4589-856C-FB2364374C8B}" srcOrd="4" destOrd="0" presId="urn:microsoft.com/office/officeart/2005/8/layout/vList3"/>
    <dgm:cxn modelId="{A32AAED4-D8B8-4AE5-A043-A0319A81D27A}" type="presParOf" srcId="{DB757B9E-F86A-4589-856C-FB2364374C8B}" destId="{6D153697-17A0-4E28-AF85-3640D03C8EF7}" srcOrd="0" destOrd="0" presId="urn:microsoft.com/office/officeart/2005/8/layout/vList3"/>
    <dgm:cxn modelId="{2DA8F1B1-B5FC-4FEB-8653-66937A6C5587}" type="presParOf" srcId="{DB757B9E-F86A-4589-856C-FB2364374C8B}" destId="{7F822E25-6DF7-4344-9695-3FDF5DC63275}" srcOrd="1" destOrd="0" presId="urn:microsoft.com/office/officeart/2005/8/layout/vList3"/>
    <dgm:cxn modelId="{FB0FBBFA-E3D3-4D4D-8208-7D9C5BD79C4E}" type="presParOf" srcId="{F8F31ED8-6753-49CB-86FF-CC6D4E6EDDF8}" destId="{43229A78-5185-4EF6-9072-55EA32C6CAC8}" srcOrd="5" destOrd="0" presId="urn:microsoft.com/office/officeart/2005/8/layout/vList3"/>
    <dgm:cxn modelId="{E797ECCD-9781-47DE-90C5-0EC54BD795AC}" type="presParOf" srcId="{F8F31ED8-6753-49CB-86FF-CC6D4E6EDDF8}" destId="{768F740B-3DFE-4EAA-B415-227307942CC2}" srcOrd="6" destOrd="0" presId="urn:microsoft.com/office/officeart/2005/8/layout/vList3"/>
    <dgm:cxn modelId="{0DC16D87-D8AC-4297-9FF2-B312D8131301}" type="presParOf" srcId="{768F740B-3DFE-4EAA-B415-227307942CC2}" destId="{BBA445AB-3207-4A5C-81E7-CC00A6DFB258}" srcOrd="0" destOrd="0" presId="urn:microsoft.com/office/officeart/2005/8/layout/vList3"/>
    <dgm:cxn modelId="{43394196-98FD-4495-8226-3A5EB75DB587}" type="presParOf" srcId="{768F740B-3DFE-4EAA-B415-227307942CC2}" destId="{DCEDC6F1-94E2-4D9A-B785-7E85C932A99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25A4D1C-AB08-4FFF-8944-606093ECE333}">
      <dgm:prSet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Społeczeństwo obywatelskie</a:t>
          </a:r>
          <a:b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</a:br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 i kapitał społeczny</a:t>
          </a:r>
          <a:endParaRPr lang="pl-PL" sz="2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57B40B-9882-4FEE-B35A-9BD25242B222}" type="sibTrans" cxnId="{BEDC6877-17FC-4E7A-B88C-BE328E865271}">
      <dgm:prSet/>
      <dgm:spPr/>
      <dgm:t>
        <a:bodyPr/>
        <a:lstStyle/>
        <a:p>
          <a:endParaRPr lang="pl-PL"/>
        </a:p>
      </dgm:t>
    </dgm:pt>
    <dgm:pt modelId="{90A7E59B-2751-468A-8B3B-52E66422B9C0}" type="parTrans" cxnId="{BEDC6877-17FC-4E7A-B88C-BE328E865271}">
      <dgm:prSet/>
      <dgm:spPr/>
      <dgm:t>
        <a:bodyPr/>
        <a:lstStyle/>
        <a:p>
          <a:endParaRPr lang="pl-PL"/>
        </a:p>
      </dgm:t>
    </dgm:pt>
    <dgm:pt modelId="{77F39132-058B-48CC-BCE0-A2D6BA4E6366}">
      <dgm:prSet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Włączenie społeczne</a:t>
          </a:r>
          <a:endParaRPr lang="pl-PL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8E8B10-D3DE-41CD-9CDF-BE096C481811}" type="sibTrans" cxnId="{E7AAD7F3-F560-404C-9A7D-E7B625F19550}">
      <dgm:prSet/>
      <dgm:spPr/>
      <dgm:t>
        <a:bodyPr/>
        <a:lstStyle/>
        <a:p>
          <a:endParaRPr lang="pl-PL"/>
        </a:p>
      </dgm:t>
    </dgm:pt>
    <dgm:pt modelId="{208CAD2C-87EE-477F-8121-4DF69B8B3C44}" type="parTrans" cxnId="{E7AAD7F3-F560-404C-9A7D-E7B625F19550}">
      <dgm:prSet/>
      <dgm:spPr/>
      <dgm:t>
        <a:bodyPr/>
        <a:lstStyle/>
        <a:p>
          <a:endParaRPr lang="pl-PL"/>
        </a:p>
      </dgm:t>
    </dgm:pt>
    <dgm:pt modelId="{13AF6459-FA0E-40F3-975D-D63ABD70ADB1}">
      <dgm:prSet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Aktywny styl życia i sport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57DE1C-CC22-4D7D-A0FB-9F0994B408A5}" type="sibTrans" cxnId="{3C597758-09A4-4ED8-8959-CDD8507EA949}">
      <dgm:prSet/>
      <dgm:spPr/>
      <dgm:t>
        <a:bodyPr/>
        <a:lstStyle/>
        <a:p>
          <a:endParaRPr lang="pl-PL"/>
        </a:p>
      </dgm:t>
    </dgm:pt>
    <dgm:pt modelId="{592F6934-CCB7-4B80-81BB-89647B3F1A35}" type="parTrans" cxnId="{3C597758-09A4-4ED8-8959-CDD8507EA949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098B0C89-748D-45A3-A0C2-E09E07BC877E}" type="pres">
      <dgm:prSet presAssocID="{925A4D1C-AB08-4FFF-8944-606093ECE333}" presName="composite" presStyleCnt="0"/>
      <dgm:spPr/>
    </dgm:pt>
    <dgm:pt modelId="{78781084-CEAA-4E61-A130-AC5E5286DBB7}" type="pres">
      <dgm:prSet presAssocID="{925A4D1C-AB08-4FFF-8944-606093ECE333}" presName="imgShp" presStyleLbl="fgImgPlace1" presStyleIdx="0" presStyleCnt="3"/>
      <dgm:spPr/>
    </dgm:pt>
    <dgm:pt modelId="{F4270F3E-3713-4AC5-9442-2EC3379DA079}" type="pres">
      <dgm:prSet presAssocID="{925A4D1C-AB08-4FFF-8944-606093ECE333}" presName="txShp" presStyleLbl="node1" presStyleIdx="0" presStyleCnt="3">
        <dgm:presLayoutVars>
          <dgm:bulletEnabled val="1"/>
        </dgm:presLayoutVars>
      </dgm:prSet>
      <dgm:spPr/>
    </dgm:pt>
    <dgm:pt modelId="{91091E68-FF5E-4E60-A24F-B03AEDC0591A}" type="pres">
      <dgm:prSet presAssocID="{FD57B40B-9882-4FEE-B35A-9BD25242B222}" presName="spacing" presStyleCnt="0"/>
      <dgm:spPr/>
    </dgm:pt>
    <dgm:pt modelId="{711CC043-19D6-43A8-A493-98B3EB1DF554}" type="pres">
      <dgm:prSet presAssocID="{77F39132-058B-48CC-BCE0-A2D6BA4E6366}" presName="composite" presStyleCnt="0"/>
      <dgm:spPr/>
    </dgm:pt>
    <dgm:pt modelId="{E65AE409-6C23-4CBF-A23B-67EC36037CD0}" type="pres">
      <dgm:prSet presAssocID="{77F39132-058B-48CC-BCE0-A2D6BA4E6366}" presName="imgShp" presStyleLbl="fgImgPlace1" presStyleIdx="1" presStyleCnt="3"/>
      <dgm:spPr/>
    </dgm:pt>
    <dgm:pt modelId="{A5150D1E-0BB8-4D81-826B-AACD2641E25E}" type="pres">
      <dgm:prSet presAssocID="{77F39132-058B-48CC-BCE0-A2D6BA4E6366}" presName="txShp" presStyleLbl="node1" presStyleIdx="1" presStyleCnt="3">
        <dgm:presLayoutVars>
          <dgm:bulletEnabled val="1"/>
        </dgm:presLayoutVars>
      </dgm:prSet>
      <dgm:spPr/>
    </dgm:pt>
    <dgm:pt modelId="{17E31854-6269-4B84-B32A-96585844FD8C}" type="pres">
      <dgm:prSet presAssocID="{E28E8B10-D3DE-41CD-9CDF-BE096C481811}" presName="spacing" presStyleCnt="0"/>
      <dgm:spPr/>
    </dgm:pt>
    <dgm:pt modelId="{82AEE1C6-3079-4D3A-A72B-6B582178C2FB}" type="pres">
      <dgm:prSet presAssocID="{13AF6459-FA0E-40F3-975D-D63ABD70ADB1}" presName="composite" presStyleCnt="0"/>
      <dgm:spPr/>
    </dgm:pt>
    <dgm:pt modelId="{8CBBE456-2D5C-4DBF-8ABB-42FCEE71FA04}" type="pres">
      <dgm:prSet presAssocID="{13AF6459-FA0E-40F3-975D-D63ABD70ADB1}" presName="imgShp" presStyleLbl="fgImgPlace1" presStyleIdx="2" presStyleCnt="3"/>
      <dgm:spPr/>
    </dgm:pt>
    <dgm:pt modelId="{CAFC821A-EC36-473C-BD2B-10559B32DE24}" type="pres">
      <dgm:prSet presAssocID="{13AF6459-FA0E-40F3-975D-D63ABD70ADB1}" presName="txShp" presStyleLbl="node1" presStyleIdx="2" presStyleCnt="3">
        <dgm:presLayoutVars>
          <dgm:bulletEnabled val="1"/>
        </dgm:presLayoutVars>
      </dgm:prSet>
      <dgm:spPr/>
    </dgm:pt>
  </dgm:ptLst>
  <dgm:cxnLst>
    <dgm:cxn modelId="{DE75D00F-5684-4C26-87C6-7CF857F5B5A7}" type="presOf" srcId="{77F39132-058B-48CC-BCE0-A2D6BA4E6366}" destId="{A5150D1E-0BB8-4D81-826B-AACD2641E25E}" srcOrd="0" destOrd="0" presId="urn:microsoft.com/office/officeart/2005/8/layout/vList3"/>
    <dgm:cxn modelId="{BEDC6877-17FC-4E7A-B88C-BE328E865271}" srcId="{B02F5977-CD50-43F6-AD47-E8BAF26DFBDA}" destId="{925A4D1C-AB08-4FFF-8944-606093ECE333}" srcOrd="0" destOrd="0" parTransId="{90A7E59B-2751-468A-8B3B-52E66422B9C0}" sibTransId="{FD57B40B-9882-4FEE-B35A-9BD25242B222}"/>
    <dgm:cxn modelId="{3C597758-09A4-4ED8-8959-CDD8507EA949}" srcId="{B02F5977-CD50-43F6-AD47-E8BAF26DFBDA}" destId="{13AF6459-FA0E-40F3-975D-D63ABD70ADB1}" srcOrd="2" destOrd="0" parTransId="{592F6934-CCB7-4B80-81BB-89647B3F1A35}" sibTransId="{0157DE1C-CC22-4D7D-A0FB-9F0994B408A5}"/>
    <dgm:cxn modelId="{F6DE8888-A81E-4E9E-83B1-D3F31D351896}" type="presOf" srcId="{925A4D1C-AB08-4FFF-8944-606093ECE333}" destId="{F4270F3E-3713-4AC5-9442-2EC3379DA079}" srcOrd="0" destOrd="0" presId="urn:microsoft.com/office/officeart/2005/8/layout/vList3"/>
    <dgm:cxn modelId="{35AD7CC2-6D52-470F-9FF6-B7C3D479C7FD}" type="presOf" srcId="{13AF6459-FA0E-40F3-975D-D63ABD70ADB1}" destId="{CAFC821A-EC36-473C-BD2B-10559B32DE24}" srcOrd="0" destOrd="0" presId="urn:microsoft.com/office/officeart/2005/8/layout/vList3"/>
    <dgm:cxn modelId="{42774CD2-77E8-42B6-9184-69540F598A07}" type="presOf" srcId="{B02F5977-CD50-43F6-AD47-E8BAF26DFBDA}" destId="{F8F31ED8-6753-49CB-86FF-CC6D4E6EDDF8}" srcOrd="0" destOrd="0" presId="urn:microsoft.com/office/officeart/2005/8/layout/vList3"/>
    <dgm:cxn modelId="{E7AAD7F3-F560-404C-9A7D-E7B625F19550}" srcId="{B02F5977-CD50-43F6-AD47-E8BAF26DFBDA}" destId="{77F39132-058B-48CC-BCE0-A2D6BA4E6366}" srcOrd="1" destOrd="0" parTransId="{208CAD2C-87EE-477F-8121-4DF69B8B3C44}" sibTransId="{E28E8B10-D3DE-41CD-9CDF-BE096C481811}"/>
    <dgm:cxn modelId="{CFBB684B-10BF-4970-B463-ABBE6D701DA3}" type="presParOf" srcId="{F8F31ED8-6753-49CB-86FF-CC6D4E6EDDF8}" destId="{098B0C89-748D-45A3-A0C2-E09E07BC877E}" srcOrd="0" destOrd="0" presId="urn:microsoft.com/office/officeart/2005/8/layout/vList3"/>
    <dgm:cxn modelId="{A768E8C7-04CD-4703-A28F-7F4CEC8B61C7}" type="presParOf" srcId="{098B0C89-748D-45A3-A0C2-E09E07BC877E}" destId="{78781084-CEAA-4E61-A130-AC5E5286DBB7}" srcOrd="0" destOrd="0" presId="urn:microsoft.com/office/officeart/2005/8/layout/vList3"/>
    <dgm:cxn modelId="{C0CFD0BB-41CE-4D33-8A9C-8C07ECDE19D6}" type="presParOf" srcId="{098B0C89-748D-45A3-A0C2-E09E07BC877E}" destId="{F4270F3E-3713-4AC5-9442-2EC3379DA079}" srcOrd="1" destOrd="0" presId="urn:microsoft.com/office/officeart/2005/8/layout/vList3"/>
    <dgm:cxn modelId="{9E509711-3488-4C2C-83E9-E6007774AB71}" type="presParOf" srcId="{F8F31ED8-6753-49CB-86FF-CC6D4E6EDDF8}" destId="{91091E68-FF5E-4E60-A24F-B03AEDC0591A}" srcOrd="1" destOrd="0" presId="urn:microsoft.com/office/officeart/2005/8/layout/vList3"/>
    <dgm:cxn modelId="{6A6AD592-3666-443C-91ED-C4044710833E}" type="presParOf" srcId="{F8F31ED8-6753-49CB-86FF-CC6D4E6EDDF8}" destId="{711CC043-19D6-43A8-A493-98B3EB1DF554}" srcOrd="2" destOrd="0" presId="urn:microsoft.com/office/officeart/2005/8/layout/vList3"/>
    <dgm:cxn modelId="{207DF4E7-C46D-4DAB-845F-281161444EB6}" type="presParOf" srcId="{711CC043-19D6-43A8-A493-98B3EB1DF554}" destId="{E65AE409-6C23-4CBF-A23B-67EC36037CD0}" srcOrd="0" destOrd="0" presId="urn:microsoft.com/office/officeart/2005/8/layout/vList3"/>
    <dgm:cxn modelId="{33969540-CC5F-49B1-83FC-2684DAF21731}" type="presParOf" srcId="{711CC043-19D6-43A8-A493-98B3EB1DF554}" destId="{A5150D1E-0BB8-4D81-826B-AACD2641E25E}" srcOrd="1" destOrd="0" presId="urn:microsoft.com/office/officeart/2005/8/layout/vList3"/>
    <dgm:cxn modelId="{9BD38D35-C5A5-424E-B474-583CF2FFE53E}" type="presParOf" srcId="{F8F31ED8-6753-49CB-86FF-CC6D4E6EDDF8}" destId="{17E31854-6269-4B84-B32A-96585844FD8C}" srcOrd="3" destOrd="0" presId="urn:microsoft.com/office/officeart/2005/8/layout/vList3"/>
    <dgm:cxn modelId="{7D1B97E9-1A05-45E2-A04B-FBC558BF7645}" type="presParOf" srcId="{F8F31ED8-6753-49CB-86FF-CC6D4E6EDDF8}" destId="{82AEE1C6-3079-4D3A-A72B-6B582178C2FB}" srcOrd="4" destOrd="0" presId="urn:microsoft.com/office/officeart/2005/8/layout/vList3"/>
    <dgm:cxn modelId="{14D7877A-979A-4A50-A018-5F10563032BC}" type="presParOf" srcId="{82AEE1C6-3079-4D3A-A72B-6B582178C2FB}" destId="{8CBBE456-2D5C-4DBF-8ABB-42FCEE71FA04}" srcOrd="0" destOrd="0" presId="urn:microsoft.com/office/officeart/2005/8/layout/vList3"/>
    <dgm:cxn modelId="{D50E61D2-21AD-4A9D-B9A1-52DB683B8834}" type="presParOf" srcId="{82AEE1C6-3079-4D3A-A72B-6B582178C2FB}" destId="{CAFC821A-EC36-473C-BD2B-10559B32DE2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25A4D1C-AB08-4FFF-8944-606093ECE333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Bezpieczeństwo energetyczne i OZE</a:t>
          </a:r>
          <a:endParaRPr lang="pl-PL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57B40B-9882-4FEE-B35A-9BD25242B222}" type="sibTrans" cxnId="{BEDC6877-17FC-4E7A-B88C-BE328E865271}">
      <dgm:prSet/>
      <dgm:spPr/>
      <dgm:t>
        <a:bodyPr/>
        <a:lstStyle/>
        <a:p>
          <a:endParaRPr lang="pl-PL" sz="1800"/>
        </a:p>
      </dgm:t>
    </dgm:pt>
    <dgm:pt modelId="{90A7E59B-2751-468A-8B3B-52E66422B9C0}" type="parTrans" cxnId="{BEDC6877-17FC-4E7A-B88C-BE328E865271}">
      <dgm:prSet/>
      <dgm:spPr/>
      <dgm:t>
        <a:bodyPr/>
        <a:lstStyle/>
        <a:p>
          <a:endParaRPr lang="pl-PL" sz="1800"/>
        </a:p>
      </dgm:t>
    </dgm:pt>
    <dgm:pt modelId="{2507152D-CD46-468E-83BD-B6B8B7366D83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Rozwój infrastruktury transportowej oraz integracji międzygałęziowej transportu </a:t>
          </a:r>
          <a:endParaRPr lang="pl-PL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9E6486-BFFC-4B01-A394-7AE6338E04C6}" type="parTrans" cxnId="{A33A9AD5-3309-45B5-A20A-96923B314FB7}">
      <dgm:prSet/>
      <dgm:spPr/>
      <dgm:t>
        <a:bodyPr/>
        <a:lstStyle/>
        <a:p>
          <a:endParaRPr lang="pl-PL" sz="1800"/>
        </a:p>
      </dgm:t>
    </dgm:pt>
    <dgm:pt modelId="{4635C259-9B01-4687-9495-67E7044B8A25}" type="sibTrans" cxnId="{A33A9AD5-3309-45B5-A20A-96923B314FB7}">
      <dgm:prSet/>
      <dgm:spPr/>
      <dgm:t>
        <a:bodyPr/>
        <a:lstStyle/>
        <a:p>
          <a:endParaRPr lang="pl-PL" sz="1800"/>
        </a:p>
      </dgm:t>
    </dgm:pt>
    <dgm:pt modelId="{D00491FC-F5E9-4814-B5D6-ECBECFDE2239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5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Poprawa dostępności komunikacyjnej wewnątrz regionu oraz rozwój transportu publicznego </a:t>
          </a:r>
          <a:endParaRPr lang="pl-PL" sz="15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BEA0B7-3707-433C-8EE9-E271EAF2CAF5}" type="parTrans" cxnId="{CEEFE7CF-F512-40D7-962A-5776C1BEA7EC}">
      <dgm:prSet/>
      <dgm:spPr/>
      <dgm:t>
        <a:bodyPr/>
        <a:lstStyle/>
        <a:p>
          <a:endParaRPr lang="pl-PL"/>
        </a:p>
      </dgm:t>
    </dgm:pt>
    <dgm:pt modelId="{2154C64D-B923-4089-9B70-379A4EAF3190}" type="sibTrans" cxnId="{CEEFE7CF-F512-40D7-962A-5776C1BEA7EC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098B0C89-748D-45A3-A0C2-E09E07BC877E}" type="pres">
      <dgm:prSet presAssocID="{925A4D1C-AB08-4FFF-8944-606093ECE333}" presName="composite" presStyleCnt="0"/>
      <dgm:spPr/>
    </dgm:pt>
    <dgm:pt modelId="{78781084-CEAA-4E61-A130-AC5E5286DBB7}" type="pres">
      <dgm:prSet presAssocID="{925A4D1C-AB08-4FFF-8944-606093ECE333}" presName="imgShp" presStyleLbl="fgImgPlace1" presStyleIdx="0" presStyleCnt="3" custScaleX="108223" custScaleY="103379"/>
      <dgm:spPr/>
    </dgm:pt>
    <dgm:pt modelId="{F4270F3E-3713-4AC5-9442-2EC3379DA079}" type="pres">
      <dgm:prSet presAssocID="{925A4D1C-AB08-4FFF-8944-606093ECE333}" presName="txShp" presStyleLbl="node1" presStyleIdx="0" presStyleCnt="3" custScaleX="102967" custScaleY="119486">
        <dgm:presLayoutVars>
          <dgm:bulletEnabled val="1"/>
        </dgm:presLayoutVars>
      </dgm:prSet>
      <dgm:spPr/>
    </dgm:pt>
    <dgm:pt modelId="{91091E68-FF5E-4E60-A24F-B03AEDC0591A}" type="pres">
      <dgm:prSet presAssocID="{FD57B40B-9882-4FEE-B35A-9BD25242B222}" presName="spacing" presStyleCnt="0"/>
      <dgm:spPr/>
    </dgm:pt>
    <dgm:pt modelId="{D0A26E3B-36CD-4A6A-B02D-5FF60CD2CC39}" type="pres">
      <dgm:prSet presAssocID="{2507152D-CD46-468E-83BD-B6B8B7366D83}" presName="composite" presStyleCnt="0"/>
      <dgm:spPr/>
    </dgm:pt>
    <dgm:pt modelId="{8A521405-9796-49C4-B51D-72FC9ACDDEA4}" type="pres">
      <dgm:prSet presAssocID="{2507152D-CD46-468E-83BD-B6B8B7366D83}" presName="imgShp" presStyleLbl="fgImgPlace1" presStyleIdx="1" presStyleCnt="3" custScaleX="111834" custScaleY="111834" custLinFactNeighborX="2306" custLinFactNeighborY="-10966"/>
      <dgm:spPr/>
    </dgm:pt>
    <dgm:pt modelId="{B1AEFF62-4D63-4AE6-9547-116FA28C4705}" type="pres">
      <dgm:prSet presAssocID="{2507152D-CD46-468E-83BD-B6B8B7366D83}" presName="txShp" presStyleLbl="node1" presStyleIdx="1" presStyleCnt="3" custScaleX="102967" custScaleY="128143" custLinFactNeighborX="656" custLinFactNeighborY="-9755">
        <dgm:presLayoutVars>
          <dgm:bulletEnabled val="1"/>
        </dgm:presLayoutVars>
      </dgm:prSet>
      <dgm:spPr/>
    </dgm:pt>
    <dgm:pt modelId="{BC3A8C81-97B0-463A-B53B-57BF341E7052}" type="pres">
      <dgm:prSet presAssocID="{4635C259-9B01-4687-9495-67E7044B8A25}" presName="spacing" presStyleCnt="0"/>
      <dgm:spPr/>
    </dgm:pt>
    <dgm:pt modelId="{18B9BB69-D19A-471F-A093-F079C5BA095F}" type="pres">
      <dgm:prSet presAssocID="{D00491FC-F5E9-4814-B5D6-ECBECFDE2239}" presName="composite" presStyleCnt="0"/>
      <dgm:spPr/>
    </dgm:pt>
    <dgm:pt modelId="{0F510D8C-FD18-40A2-A014-215C1034D8D7}" type="pres">
      <dgm:prSet presAssocID="{D00491FC-F5E9-4814-B5D6-ECBECFDE2239}" presName="imgShp" presStyleLbl="fgImgPlace1" presStyleIdx="2" presStyleCnt="3" custScaleX="111537" custScaleY="111537" custLinFactNeighborX="5381" custLinFactNeighborY="-8198"/>
      <dgm:spPr/>
    </dgm:pt>
    <dgm:pt modelId="{FF1C2DD7-B931-4A6D-8212-2FDCFDC8AFE1}" type="pres">
      <dgm:prSet presAssocID="{D00491FC-F5E9-4814-B5D6-ECBECFDE2239}" presName="txShp" presStyleLbl="node1" presStyleIdx="2" presStyleCnt="3" custScaleX="102967" custScaleY="188800" custLinFactNeighborX="602" custLinFactNeighborY="-16455">
        <dgm:presLayoutVars>
          <dgm:bulletEnabled val="1"/>
        </dgm:presLayoutVars>
      </dgm:prSet>
      <dgm:spPr/>
    </dgm:pt>
  </dgm:ptLst>
  <dgm:cxnLst>
    <dgm:cxn modelId="{BEDC6877-17FC-4E7A-B88C-BE328E865271}" srcId="{B02F5977-CD50-43F6-AD47-E8BAF26DFBDA}" destId="{925A4D1C-AB08-4FFF-8944-606093ECE333}" srcOrd="0" destOrd="0" parTransId="{90A7E59B-2751-468A-8B3B-52E66422B9C0}" sibTransId="{FD57B40B-9882-4FEE-B35A-9BD25242B222}"/>
    <dgm:cxn modelId="{37CC2178-678D-4EEF-B4EB-B70BC94126B4}" type="presOf" srcId="{2507152D-CD46-468E-83BD-B6B8B7366D83}" destId="{B1AEFF62-4D63-4AE6-9547-116FA28C4705}" srcOrd="0" destOrd="0" presId="urn:microsoft.com/office/officeart/2005/8/layout/vList3"/>
    <dgm:cxn modelId="{41E68B9B-BB90-4931-B7A9-A06B9E306E75}" type="presOf" srcId="{B02F5977-CD50-43F6-AD47-E8BAF26DFBDA}" destId="{F8F31ED8-6753-49CB-86FF-CC6D4E6EDDF8}" srcOrd="0" destOrd="0" presId="urn:microsoft.com/office/officeart/2005/8/layout/vList3"/>
    <dgm:cxn modelId="{CEEFE7CF-F512-40D7-962A-5776C1BEA7EC}" srcId="{B02F5977-CD50-43F6-AD47-E8BAF26DFBDA}" destId="{D00491FC-F5E9-4814-B5D6-ECBECFDE2239}" srcOrd="2" destOrd="0" parTransId="{78BEA0B7-3707-433C-8EE9-E271EAF2CAF5}" sibTransId="{2154C64D-B923-4089-9B70-379A4EAF3190}"/>
    <dgm:cxn modelId="{A33A9AD5-3309-45B5-A20A-96923B314FB7}" srcId="{B02F5977-CD50-43F6-AD47-E8BAF26DFBDA}" destId="{2507152D-CD46-468E-83BD-B6B8B7366D83}" srcOrd="1" destOrd="0" parTransId="{739E6486-BFFC-4B01-A394-7AE6338E04C6}" sibTransId="{4635C259-9B01-4687-9495-67E7044B8A25}"/>
    <dgm:cxn modelId="{2D5FEBDB-0744-49FB-9901-D569141BD6B0}" type="presOf" srcId="{925A4D1C-AB08-4FFF-8944-606093ECE333}" destId="{F4270F3E-3713-4AC5-9442-2EC3379DA079}" srcOrd="0" destOrd="0" presId="urn:microsoft.com/office/officeart/2005/8/layout/vList3"/>
    <dgm:cxn modelId="{91CF43F9-B7FC-4D44-9286-D9445D9956EB}" type="presOf" srcId="{D00491FC-F5E9-4814-B5D6-ECBECFDE2239}" destId="{FF1C2DD7-B931-4A6D-8212-2FDCFDC8AFE1}" srcOrd="0" destOrd="0" presId="urn:microsoft.com/office/officeart/2005/8/layout/vList3"/>
    <dgm:cxn modelId="{D469756D-22AB-4257-9582-5D88749C99A2}" type="presParOf" srcId="{F8F31ED8-6753-49CB-86FF-CC6D4E6EDDF8}" destId="{098B0C89-748D-45A3-A0C2-E09E07BC877E}" srcOrd="0" destOrd="0" presId="urn:microsoft.com/office/officeart/2005/8/layout/vList3"/>
    <dgm:cxn modelId="{F16E70C6-6201-4362-892B-94E80E4B0967}" type="presParOf" srcId="{098B0C89-748D-45A3-A0C2-E09E07BC877E}" destId="{78781084-CEAA-4E61-A130-AC5E5286DBB7}" srcOrd="0" destOrd="0" presId="urn:microsoft.com/office/officeart/2005/8/layout/vList3"/>
    <dgm:cxn modelId="{1821CDF3-8F03-44CC-9C7B-2239579FA50E}" type="presParOf" srcId="{098B0C89-748D-45A3-A0C2-E09E07BC877E}" destId="{F4270F3E-3713-4AC5-9442-2EC3379DA079}" srcOrd="1" destOrd="0" presId="urn:microsoft.com/office/officeart/2005/8/layout/vList3"/>
    <dgm:cxn modelId="{3168828D-1DB1-4C3B-9B01-5BDACAE109AE}" type="presParOf" srcId="{F8F31ED8-6753-49CB-86FF-CC6D4E6EDDF8}" destId="{91091E68-FF5E-4E60-A24F-B03AEDC0591A}" srcOrd="1" destOrd="0" presId="urn:microsoft.com/office/officeart/2005/8/layout/vList3"/>
    <dgm:cxn modelId="{08EBFCF7-1C58-43AE-AE21-D352AF433A4C}" type="presParOf" srcId="{F8F31ED8-6753-49CB-86FF-CC6D4E6EDDF8}" destId="{D0A26E3B-36CD-4A6A-B02D-5FF60CD2CC39}" srcOrd="2" destOrd="0" presId="urn:microsoft.com/office/officeart/2005/8/layout/vList3"/>
    <dgm:cxn modelId="{2F5F897E-BF6E-4CD6-8731-D57E5943D06D}" type="presParOf" srcId="{D0A26E3B-36CD-4A6A-B02D-5FF60CD2CC39}" destId="{8A521405-9796-49C4-B51D-72FC9ACDDEA4}" srcOrd="0" destOrd="0" presId="urn:microsoft.com/office/officeart/2005/8/layout/vList3"/>
    <dgm:cxn modelId="{AC353890-97F9-4C18-AB9E-7CC718BAB2F3}" type="presParOf" srcId="{D0A26E3B-36CD-4A6A-B02D-5FF60CD2CC39}" destId="{B1AEFF62-4D63-4AE6-9547-116FA28C4705}" srcOrd="1" destOrd="0" presId="urn:microsoft.com/office/officeart/2005/8/layout/vList3"/>
    <dgm:cxn modelId="{A9F3A464-74F2-4AEA-BBC8-70532BD86AA7}" type="presParOf" srcId="{F8F31ED8-6753-49CB-86FF-CC6D4E6EDDF8}" destId="{BC3A8C81-97B0-463A-B53B-57BF341E7052}" srcOrd="3" destOrd="0" presId="urn:microsoft.com/office/officeart/2005/8/layout/vList3"/>
    <dgm:cxn modelId="{3732C1AA-8D35-4D35-B1C4-F2B3636944D9}" type="presParOf" srcId="{F8F31ED8-6753-49CB-86FF-CC6D4E6EDDF8}" destId="{18B9BB69-D19A-471F-A093-F079C5BA095F}" srcOrd="4" destOrd="0" presId="urn:microsoft.com/office/officeart/2005/8/layout/vList3"/>
    <dgm:cxn modelId="{BC12C806-1A82-423B-8AB4-0D421D219DC4}" type="presParOf" srcId="{18B9BB69-D19A-471F-A093-F079C5BA095F}" destId="{0F510D8C-FD18-40A2-A014-215C1034D8D7}" srcOrd="0" destOrd="0" presId="urn:microsoft.com/office/officeart/2005/8/layout/vList3"/>
    <dgm:cxn modelId="{C40E1894-829C-4B4C-B74C-CB309BD66B7D}" type="presParOf" srcId="{18B9BB69-D19A-471F-A093-F079C5BA095F}" destId="{FF1C2DD7-B931-4A6D-8212-2FDCFDC8AFE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F1353AE-F01C-4770-8C0F-77E5950E6A30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Rozwój infrastruktury służącej prowadzeniu działalności gospodarczej i turystyki </a:t>
          </a:r>
          <a:endParaRPr lang="pl-PL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BF41EF-0DDC-45F8-AA62-8C645C3BB3E2}" type="parTrans" cxnId="{A35686F1-1D34-412D-8B0A-DEE50BFC5F9C}">
      <dgm:prSet/>
      <dgm:spPr/>
      <dgm:t>
        <a:bodyPr/>
        <a:lstStyle/>
        <a:p>
          <a:endParaRPr lang="pl-PL"/>
        </a:p>
      </dgm:t>
    </dgm:pt>
    <dgm:pt modelId="{0E5AC9DA-8DE1-4E1B-B6D4-1DB477B91A68}" type="sibTrans" cxnId="{A35686F1-1D34-412D-8B0A-DEE50BFC5F9C}">
      <dgm:prSet/>
      <dgm:spPr/>
      <dgm:t>
        <a:bodyPr/>
        <a:lstStyle/>
        <a:p>
          <a:endParaRPr lang="pl-PL"/>
        </a:p>
      </dgm:t>
    </dgm:pt>
    <dgm:pt modelId="{BAFDFBCD-9473-40AB-8710-B8349473FE2A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Przeciwdziałanie i minimalizowanie skutków zagrożeń wywołanych czynnikami naturalnymi</a:t>
          </a:r>
          <a:endParaRPr lang="pl-PL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A2F7F4-41A1-4DBF-B9A9-503883EB52CD}" type="parTrans" cxnId="{9C38137A-52FB-446A-82DD-1F32F9C48F35}">
      <dgm:prSet/>
      <dgm:spPr/>
      <dgm:t>
        <a:bodyPr/>
        <a:lstStyle/>
        <a:p>
          <a:endParaRPr lang="pl-PL"/>
        </a:p>
      </dgm:t>
    </dgm:pt>
    <dgm:pt modelId="{0B291CF5-2C53-4295-9465-B525DDA0C7EF}" type="sibTrans" cxnId="{9C38137A-52FB-446A-82DD-1F32F9C48F35}">
      <dgm:prSet/>
      <dgm:spPr/>
      <dgm:t>
        <a:bodyPr/>
        <a:lstStyle/>
        <a:p>
          <a:endParaRPr lang="pl-PL"/>
        </a:p>
      </dgm:t>
    </dgm:pt>
    <dgm:pt modelId="{39BBD1CF-24FB-4B79-A426-D1C5A44E1A9C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Zapobieganie i minimalizowanie skutków zagrożeń antropogenicznych</a:t>
          </a:r>
          <a:endParaRPr lang="pl-PL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207CEE-0A15-4053-A9C3-132A2BEE9C30}" type="parTrans" cxnId="{0AFA8D67-CA0B-47F6-B5B6-581623F663CB}">
      <dgm:prSet/>
      <dgm:spPr/>
      <dgm:t>
        <a:bodyPr/>
        <a:lstStyle/>
        <a:p>
          <a:endParaRPr lang="pl-PL"/>
        </a:p>
      </dgm:t>
    </dgm:pt>
    <dgm:pt modelId="{C27BD794-2F20-425C-AD6B-934CDCA953C1}" type="sibTrans" cxnId="{0AFA8D67-CA0B-47F6-B5B6-581623F663CB}">
      <dgm:prSet/>
      <dgm:spPr/>
      <dgm:t>
        <a:bodyPr/>
        <a:lstStyle/>
        <a:p>
          <a:endParaRPr lang="pl-PL"/>
        </a:p>
      </dgm:t>
    </dgm:pt>
    <dgm:pt modelId="{36A3CCB6-9248-48F6-AD07-D81E456A0F9B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Zarządzanie zasobami dziedzictwa przyrodniczego, w tym ochrona i poprawianie stanu różnorodności biologicznej i krajobrazu</a:t>
          </a:r>
          <a:endParaRPr lang="pl-PL" sz="1600" dirty="0">
            <a:solidFill>
              <a:schemeClr val="bg1"/>
            </a:solidFill>
          </a:endParaRPr>
        </a:p>
      </dgm:t>
    </dgm:pt>
    <dgm:pt modelId="{90552E42-E446-4C2D-831F-8A696ABF01F5}" type="parTrans" cxnId="{900112F4-BB81-4504-B4A6-C1493760349B}">
      <dgm:prSet/>
      <dgm:spPr/>
      <dgm:t>
        <a:bodyPr/>
        <a:lstStyle/>
        <a:p>
          <a:endParaRPr lang="pl-PL"/>
        </a:p>
      </dgm:t>
    </dgm:pt>
    <dgm:pt modelId="{224AD5FA-B0B9-4423-8A45-8C2EF937432A}" type="sibTrans" cxnId="{900112F4-BB81-4504-B4A6-C1493760349B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BA4C813C-888C-4742-997E-11672B4FEF09}" type="pres">
      <dgm:prSet presAssocID="{9F1353AE-F01C-4770-8C0F-77E5950E6A30}" presName="composite" presStyleCnt="0"/>
      <dgm:spPr/>
    </dgm:pt>
    <dgm:pt modelId="{7D9392E9-1B15-4333-85AC-2C5EB7B6ED29}" type="pres">
      <dgm:prSet presAssocID="{9F1353AE-F01C-4770-8C0F-77E5950E6A30}" presName="imgShp" presStyleLbl="fgImgPlace1" presStyleIdx="0" presStyleCnt="4" custScaleX="91430" custScaleY="91430"/>
      <dgm:spPr/>
    </dgm:pt>
    <dgm:pt modelId="{17889F80-B987-4F51-8828-F60E715F5AA0}" type="pres">
      <dgm:prSet presAssocID="{9F1353AE-F01C-4770-8C0F-77E5950E6A30}" presName="txShp" presStyleLbl="node1" presStyleIdx="0" presStyleCnt="4" custLinFactNeighborX="641" custLinFactNeighborY="-156">
        <dgm:presLayoutVars>
          <dgm:bulletEnabled val="1"/>
        </dgm:presLayoutVars>
      </dgm:prSet>
      <dgm:spPr/>
    </dgm:pt>
    <dgm:pt modelId="{7BD763AB-E150-4A1C-B43A-ADEB477C5FA5}" type="pres">
      <dgm:prSet presAssocID="{0E5AC9DA-8DE1-4E1B-B6D4-1DB477B91A68}" presName="spacing" presStyleCnt="0"/>
      <dgm:spPr/>
    </dgm:pt>
    <dgm:pt modelId="{0650F377-3307-4779-908B-12C5EE42622E}" type="pres">
      <dgm:prSet presAssocID="{BAFDFBCD-9473-40AB-8710-B8349473FE2A}" presName="composite" presStyleCnt="0"/>
      <dgm:spPr/>
    </dgm:pt>
    <dgm:pt modelId="{42D0A3E1-939F-42E8-8D6F-30E6EC9A0E4B}" type="pres">
      <dgm:prSet presAssocID="{BAFDFBCD-9473-40AB-8710-B8349473FE2A}" presName="imgShp" presStyleLbl="fgImgPlace1" presStyleIdx="1" presStyleCnt="4" custScaleX="90662" custScaleY="88543" custLinFactNeighborX="2684" custLinFactNeighborY="-14590"/>
      <dgm:spPr/>
    </dgm:pt>
    <dgm:pt modelId="{632E6604-9FDF-4FBE-8AB3-964D2C504790}" type="pres">
      <dgm:prSet presAssocID="{BAFDFBCD-9473-40AB-8710-B8349473FE2A}" presName="txShp" presStyleLbl="node1" presStyleIdx="1" presStyleCnt="4" custLinFactNeighborX="691" custLinFactNeighborY="-11487">
        <dgm:presLayoutVars>
          <dgm:bulletEnabled val="1"/>
        </dgm:presLayoutVars>
      </dgm:prSet>
      <dgm:spPr/>
    </dgm:pt>
    <dgm:pt modelId="{8AF4FFF5-BBF0-4C15-8358-586B8F1221E5}" type="pres">
      <dgm:prSet presAssocID="{0B291CF5-2C53-4295-9465-B525DDA0C7EF}" presName="spacing" presStyleCnt="0"/>
      <dgm:spPr/>
    </dgm:pt>
    <dgm:pt modelId="{FBCB7934-F941-432A-8580-EDDBEFEFA603}" type="pres">
      <dgm:prSet presAssocID="{39BBD1CF-24FB-4B79-A426-D1C5A44E1A9C}" presName="composite" presStyleCnt="0"/>
      <dgm:spPr/>
    </dgm:pt>
    <dgm:pt modelId="{6FF0B502-8A36-441E-9710-DFE8F17CAA3B}" type="pres">
      <dgm:prSet presAssocID="{39BBD1CF-24FB-4B79-A426-D1C5A44E1A9C}" presName="imgShp" presStyleLbl="fgImgPlace1" presStyleIdx="2" presStyleCnt="4" custScaleX="85910" custScaleY="85910" custLinFactNeighborX="7780" custLinFactNeighborY="-14928"/>
      <dgm:spPr/>
    </dgm:pt>
    <dgm:pt modelId="{06384E00-35B3-4E28-A814-EA6BFE45B234}" type="pres">
      <dgm:prSet presAssocID="{39BBD1CF-24FB-4B79-A426-D1C5A44E1A9C}" presName="txShp" presStyleLbl="node1" presStyleIdx="2" presStyleCnt="4" custLinFactNeighborX="996" custLinFactNeighborY="-20458">
        <dgm:presLayoutVars>
          <dgm:bulletEnabled val="1"/>
        </dgm:presLayoutVars>
      </dgm:prSet>
      <dgm:spPr/>
    </dgm:pt>
    <dgm:pt modelId="{15CDC94A-CE81-4A79-BBB3-ACA44734F1CD}" type="pres">
      <dgm:prSet presAssocID="{C27BD794-2F20-425C-AD6B-934CDCA953C1}" presName="spacing" presStyleCnt="0"/>
      <dgm:spPr/>
    </dgm:pt>
    <dgm:pt modelId="{13442196-B55E-4F1F-9E2B-F7AD3B3D4DAF}" type="pres">
      <dgm:prSet presAssocID="{36A3CCB6-9248-48F6-AD07-D81E456A0F9B}" presName="composite" presStyleCnt="0"/>
      <dgm:spPr/>
    </dgm:pt>
    <dgm:pt modelId="{AA6D0D3E-00C9-4D5C-A60A-444B7A6288D5}" type="pres">
      <dgm:prSet presAssocID="{36A3CCB6-9248-48F6-AD07-D81E456A0F9B}" presName="imgShp" presStyleLbl="fgImgPlace1" presStyleIdx="3" presStyleCnt="4" custLinFactNeighborX="113" custLinFactNeighborY="-30500"/>
      <dgm:spPr/>
    </dgm:pt>
    <dgm:pt modelId="{0AA13524-92A2-4992-BA58-D041BF4AE8BD}" type="pres">
      <dgm:prSet presAssocID="{36A3CCB6-9248-48F6-AD07-D81E456A0F9B}" presName="txShp" presStyleLbl="node1" presStyleIdx="3" presStyleCnt="4" custScaleX="101313" custScaleY="124847" custLinFactNeighborX="27" custLinFactNeighborY="-28275">
        <dgm:presLayoutVars>
          <dgm:bulletEnabled val="1"/>
        </dgm:presLayoutVars>
      </dgm:prSet>
      <dgm:spPr/>
    </dgm:pt>
  </dgm:ptLst>
  <dgm:cxnLst>
    <dgm:cxn modelId="{726FD400-97F5-4DE1-9016-F2CD56ACDBAB}" type="presOf" srcId="{B02F5977-CD50-43F6-AD47-E8BAF26DFBDA}" destId="{F8F31ED8-6753-49CB-86FF-CC6D4E6EDDF8}" srcOrd="0" destOrd="0" presId="urn:microsoft.com/office/officeart/2005/8/layout/vList3"/>
    <dgm:cxn modelId="{0AFA8D67-CA0B-47F6-B5B6-581623F663CB}" srcId="{B02F5977-CD50-43F6-AD47-E8BAF26DFBDA}" destId="{39BBD1CF-24FB-4B79-A426-D1C5A44E1A9C}" srcOrd="2" destOrd="0" parTransId="{53207CEE-0A15-4053-A9C3-132A2BEE9C30}" sibTransId="{C27BD794-2F20-425C-AD6B-934CDCA953C1}"/>
    <dgm:cxn modelId="{9C38137A-52FB-446A-82DD-1F32F9C48F35}" srcId="{B02F5977-CD50-43F6-AD47-E8BAF26DFBDA}" destId="{BAFDFBCD-9473-40AB-8710-B8349473FE2A}" srcOrd="1" destOrd="0" parTransId="{09A2F7F4-41A1-4DBF-B9A9-503883EB52CD}" sibTransId="{0B291CF5-2C53-4295-9465-B525DDA0C7EF}"/>
    <dgm:cxn modelId="{D4769C90-7B40-4530-85F3-832F5BA43D06}" type="presOf" srcId="{36A3CCB6-9248-48F6-AD07-D81E456A0F9B}" destId="{0AA13524-92A2-4992-BA58-D041BF4AE8BD}" srcOrd="0" destOrd="0" presId="urn:microsoft.com/office/officeart/2005/8/layout/vList3"/>
    <dgm:cxn modelId="{A78562B2-D639-4324-9BF0-E49BCEFFD158}" type="presOf" srcId="{BAFDFBCD-9473-40AB-8710-B8349473FE2A}" destId="{632E6604-9FDF-4FBE-8AB3-964D2C504790}" srcOrd="0" destOrd="0" presId="urn:microsoft.com/office/officeart/2005/8/layout/vList3"/>
    <dgm:cxn modelId="{8FC09DBE-CDEB-4FC0-AEE5-0A8A88D6BFE1}" type="presOf" srcId="{39BBD1CF-24FB-4B79-A426-D1C5A44E1A9C}" destId="{06384E00-35B3-4E28-A814-EA6BFE45B234}" srcOrd="0" destOrd="0" presId="urn:microsoft.com/office/officeart/2005/8/layout/vList3"/>
    <dgm:cxn modelId="{A35686F1-1D34-412D-8B0A-DEE50BFC5F9C}" srcId="{B02F5977-CD50-43F6-AD47-E8BAF26DFBDA}" destId="{9F1353AE-F01C-4770-8C0F-77E5950E6A30}" srcOrd="0" destOrd="0" parTransId="{5EBF41EF-0DDC-45F8-AA62-8C645C3BB3E2}" sibTransId="{0E5AC9DA-8DE1-4E1B-B6D4-1DB477B91A68}"/>
    <dgm:cxn modelId="{900112F4-BB81-4504-B4A6-C1493760349B}" srcId="{B02F5977-CD50-43F6-AD47-E8BAF26DFBDA}" destId="{36A3CCB6-9248-48F6-AD07-D81E456A0F9B}" srcOrd="3" destOrd="0" parTransId="{90552E42-E446-4C2D-831F-8A696ABF01F5}" sibTransId="{224AD5FA-B0B9-4423-8A45-8C2EF937432A}"/>
    <dgm:cxn modelId="{D3DFF5F5-69E5-4A3D-853C-D9FF61B06469}" type="presOf" srcId="{9F1353AE-F01C-4770-8C0F-77E5950E6A30}" destId="{17889F80-B987-4F51-8828-F60E715F5AA0}" srcOrd="0" destOrd="0" presId="urn:microsoft.com/office/officeart/2005/8/layout/vList3"/>
    <dgm:cxn modelId="{D3CAE61A-2EFC-4EAC-A7B9-0555839A7448}" type="presParOf" srcId="{F8F31ED8-6753-49CB-86FF-CC6D4E6EDDF8}" destId="{BA4C813C-888C-4742-997E-11672B4FEF09}" srcOrd="0" destOrd="0" presId="urn:microsoft.com/office/officeart/2005/8/layout/vList3"/>
    <dgm:cxn modelId="{60C5FB73-3BA0-4E98-9B79-E8500C57DB88}" type="presParOf" srcId="{BA4C813C-888C-4742-997E-11672B4FEF09}" destId="{7D9392E9-1B15-4333-85AC-2C5EB7B6ED29}" srcOrd="0" destOrd="0" presId="urn:microsoft.com/office/officeart/2005/8/layout/vList3"/>
    <dgm:cxn modelId="{1D4D12D6-EA54-4862-B068-E8E2C7A87066}" type="presParOf" srcId="{BA4C813C-888C-4742-997E-11672B4FEF09}" destId="{17889F80-B987-4F51-8828-F60E715F5AA0}" srcOrd="1" destOrd="0" presId="urn:microsoft.com/office/officeart/2005/8/layout/vList3"/>
    <dgm:cxn modelId="{B8AC5DB3-0F10-4DE6-9FA6-B37B38C598CB}" type="presParOf" srcId="{F8F31ED8-6753-49CB-86FF-CC6D4E6EDDF8}" destId="{7BD763AB-E150-4A1C-B43A-ADEB477C5FA5}" srcOrd="1" destOrd="0" presId="urn:microsoft.com/office/officeart/2005/8/layout/vList3"/>
    <dgm:cxn modelId="{63B4E80C-667A-4370-A548-CCD352102325}" type="presParOf" srcId="{F8F31ED8-6753-49CB-86FF-CC6D4E6EDDF8}" destId="{0650F377-3307-4779-908B-12C5EE42622E}" srcOrd="2" destOrd="0" presId="urn:microsoft.com/office/officeart/2005/8/layout/vList3"/>
    <dgm:cxn modelId="{A8BACC62-80B2-417F-8FA2-8D084533D29D}" type="presParOf" srcId="{0650F377-3307-4779-908B-12C5EE42622E}" destId="{42D0A3E1-939F-42E8-8D6F-30E6EC9A0E4B}" srcOrd="0" destOrd="0" presId="urn:microsoft.com/office/officeart/2005/8/layout/vList3"/>
    <dgm:cxn modelId="{2BDAF7EF-D2E8-41DA-A1A4-D620F16ACF21}" type="presParOf" srcId="{0650F377-3307-4779-908B-12C5EE42622E}" destId="{632E6604-9FDF-4FBE-8AB3-964D2C504790}" srcOrd="1" destOrd="0" presId="urn:microsoft.com/office/officeart/2005/8/layout/vList3"/>
    <dgm:cxn modelId="{78FF9AD5-A336-406D-86B8-09BD321581D5}" type="presParOf" srcId="{F8F31ED8-6753-49CB-86FF-CC6D4E6EDDF8}" destId="{8AF4FFF5-BBF0-4C15-8358-586B8F1221E5}" srcOrd="3" destOrd="0" presId="urn:microsoft.com/office/officeart/2005/8/layout/vList3"/>
    <dgm:cxn modelId="{D6BCDC8C-905F-4D13-AD16-CC87D8BE6C4C}" type="presParOf" srcId="{F8F31ED8-6753-49CB-86FF-CC6D4E6EDDF8}" destId="{FBCB7934-F941-432A-8580-EDDBEFEFA603}" srcOrd="4" destOrd="0" presId="urn:microsoft.com/office/officeart/2005/8/layout/vList3"/>
    <dgm:cxn modelId="{ABB53589-0E1B-454B-93B8-1A9A106769F0}" type="presParOf" srcId="{FBCB7934-F941-432A-8580-EDDBEFEFA603}" destId="{6FF0B502-8A36-441E-9710-DFE8F17CAA3B}" srcOrd="0" destOrd="0" presId="urn:microsoft.com/office/officeart/2005/8/layout/vList3"/>
    <dgm:cxn modelId="{03F82677-08FB-46D6-BDF1-B93C60E7FD5F}" type="presParOf" srcId="{FBCB7934-F941-432A-8580-EDDBEFEFA603}" destId="{06384E00-35B3-4E28-A814-EA6BFE45B234}" srcOrd="1" destOrd="0" presId="urn:microsoft.com/office/officeart/2005/8/layout/vList3"/>
    <dgm:cxn modelId="{6537D069-1178-4677-B795-5552C5D4AB7F}" type="presParOf" srcId="{F8F31ED8-6753-49CB-86FF-CC6D4E6EDDF8}" destId="{15CDC94A-CE81-4A79-BBB3-ACA44734F1CD}" srcOrd="5" destOrd="0" presId="urn:microsoft.com/office/officeart/2005/8/layout/vList3"/>
    <dgm:cxn modelId="{2660D0F2-183D-463F-B603-086D4FCBBF72}" type="presParOf" srcId="{F8F31ED8-6753-49CB-86FF-CC6D4E6EDDF8}" destId="{13442196-B55E-4F1F-9E2B-F7AD3B3D4DAF}" srcOrd="6" destOrd="0" presId="urn:microsoft.com/office/officeart/2005/8/layout/vList3"/>
    <dgm:cxn modelId="{3278F951-42A6-4C9D-9E8F-C6916E7D36CB}" type="presParOf" srcId="{13442196-B55E-4F1F-9E2B-F7AD3B3D4DAF}" destId="{AA6D0D3E-00C9-4D5C-A60A-444B7A6288D5}" srcOrd="0" destOrd="0" presId="urn:microsoft.com/office/officeart/2005/8/layout/vList3"/>
    <dgm:cxn modelId="{A017D6BB-3445-411A-A628-8517B13F36C7}" type="presParOf" srcId="{13442196-B55E-4F1F-9E2B-F7AD3B3D4DAF}" destId="{0AA13524-92A2-4992-BA58-D041BF4AE8B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8CA847-7241-4B43-9ADD-303717E81F6F}">
      <dsp:nvSpPr>
        <dsp:cNvPr id="0" name=""/>
        <dsp:cNvSpPr/>
      </dsp:nvSpPr>
      <dsp:spPr>
        <a:xfrm>
          <a:off x="-422429" y="0"/>
          <a:ext cx="6051642" cy="121920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kern="1200" dirty="0">
              <a:solidFill>
                <a:schemeClr val="tx2">
                  <a:lumMod val="50000"/>
                </a:schemeClr>
              </a:solidFill>
            </a:rPr>
            <a:t>Zintegrowane podejście do rozwoju – komplementarność działań</a:t>
          </a:r>
        </a:p>
      </dsp:txBody>
      <dsp:txXfrm>
        <a:off x="-386720" y="35709"/>
        <a:ext cx="4527118" cy="1147782"/>
      </dsp:txXfrm>
    </dsp:sp>
    <dsp:sp modelId="{7C878AB4-762B-4A6A-B3C4-06213CBEED3F}">
      <dsp:nvSpPr>
        <dsp:cNvPr id="0" name=""/>
        <dsp:cNvSpPr/>
      </dsp:nvSpPr>
      <dsp:spPr>
        <a:xfrm>
          <a:off x="83088" y="1422399"/>
          <a:ext cx="5907645" cy="121920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kern="1200" dirty="0">
              <a:solidFill>
                <a:schemeClr val="tx2">
                  <a:lumMod val="50000"/>
                </a:schemeClr>
              </a:solidFill>
            </a:rPr>
            <a:t>Ukierunkowanie terytorialne – Obszary Strategicznej Interwencji </a:t>
          </a:r>
        </a:p>
      </dsp:txBody>
      <dsp:txXfrm>
        <a:off x="118797" y="1458108"/>
        <a:ext cx="4411442" cy="1147782"/>
      </dsp:txXfrm>
    </dsp:sp>
    <dsp:sp modelId="{DBEBDFFD-891E-46CA-A98E-19BC0D6FD880}">
      <dsp:nvSpPr>
        <dsp:cNvPr id="0" name=""/>
        <dsp:cNvSpPr/>
      </dsp:nvSpPr>
      <dsp:spPr>
        <a:xfrm>
          <a:off x="446112" y="2844799"/>
          <a:ext cx="6095996" cy="121920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kern="1200" dirty="0">
              <a:solidFill>
                <a:schemeClr val="tx2">
                  <a:lumMod val="50000"/>
                </a:schemeClr>
              </a:solidFill>
            </a:rPr>
            <a:t>Monitoring – Regionalne Obserwatorium Terytorialne </a:t>
          </a:r>
        </a:p>
      </dsp:txBody>
      <dsp:txXfrm>
        <a:off x="481821" y="2880508"/>
        <a:ext cx="4554367" cy="1147782"/>
      </dsp:txXfrm>
    </dsp:sp>
    <dsp:sp modelId="{278D29D7-EA3E-4933-B646-4C2E3696C072}">
      <dsp:nvSpPr>
        <dsp:cNvPr id="0" name=""/>
        <dsp:cNvSpPr/>
      </dsp:nvSpPr>
      <dsp:spPr>
        <a:xfrm>
          <a:off x="4378031" y="924560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2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600" kern="1200"/>
        </a:p>
      </dsp:txBody>
      <dsp:txXfrm>
        <a:off x="4556339" y="924560"/>
        <a:ext cx="435864" cy="596341"/>
      </dsp:txXfrm>
    </dsp:sp>
    <dsp:sp modelId="{49B47C75-C047-4B28-80F3-8E60ED1AEA0C}">
      <dsp:nvSpPr>
        <dsp:cNvPr id="0" name=""/>
        <dsp:cNvSpPr/>
      </dsp:nvSpPr>
      <dsp:spPr>
        <a:xfrm>
          <a:off x="4835231" y="2338832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2">
              <a:lumMod val="5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600" kern="1200"/>
        </a:p>
      </dsp:txBody>
      <dsp:txXfrm>
        <a:off x="5013539" y="2338832"/>
        <a:ext cx="435864" cy="59634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CC9CA1-231D-4D16-AC53-33EBE30C7C9B}">
      <dsp:nvSpPr>
        <dsp:cNvPr id="0" name=""/>
        <dsp:cNvSpPr/>
      </dsp:nvSpPr>
      <dsp:spPr>
        <a:xfrm rot="10800000">
          <a:off x="1527808" y="1533"/>
          <a:ext cx="5219499" cy="852491"/>
        </a:xfrm>
        <a:prstGeom prst="homePlat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925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Poprawa dostępności do usług publicznych poprzez wykorzystanie technologii informacyjno-komunikacyjnych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740931" y="1533"/>
        <a:ext cx="5006376" cy="852491"/>
      </dsp:txXfrm>
    </dsp:sp>
    <dsp:sp modelId="{DED003CC-2812-4A9C-8807-C49A777B316D}">
      <dsp:nvSpPr>
        <dsp:cNvPr id="0" name=""/>
        <dsp:cNvSpPr/>
      </dsp:nvSpPr>
      <dsp:spPr>
        <a:xfrm>
          <a:off x="1101563" y="1533"/>
          <a:ext cx="852491" cy="85249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BE6A50-7660-4440-BD2F-3C333BD2AF23}">
      <dsp:nvSpPr>
        <dsp:cNvPr id="0" name=""/>
        <dsp:cNvSpPr/>
      </dsp:nvSpPr>
      <dsp:spPr>
        <a:xfrm rot="10800000">
          <a:off x="1527808" y="1108500"/>
          <a:ext cx="5219499" cy="852491"/>
        </a:xfrm>
        <a:prstGeom prst="homePlat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925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Planowanie przestrzenne wspierające aktywizację społeczności i </a:t>
          </a:r>
          <a:r>
            <a:rPr lang="pl-PL" sz="1800" b="1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aktywizacja obszarów zdegradowanych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740931" y="1108500"/>
        <a:ext cx="5006376" cy="852491"/>
      </dsp:txXfrm>
    </dsp:sp>
    <dsp:sp modelId="{69949D86-BE3F-4A11-B96B-C84D7ADF88B3}">
      <dsp:nvSpPr>
        <dsp:cNvPr id="0" name=""/>
        <dsp:cNvSpPr/>
      </dsp:nvSpPr>
      <dsp:spPr>
        <a:xfrm>
          <a:off x="1101563" y="1108500"/>
          <a:ext cx="852491" cy="85249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0FE8C3-9EB0-46C9-92B4-FF2A99EB1A39}">
      <dsp:nvSpPr>
        <dsp:cNvPr id="0" name=""/>
        <dsp:cNvSpPr/>
      </dsp:nvSpPr>
      <dsp:spPr>
        <a:xfrm rot="10800000">
          <a:off x="1527808" y="2215467"/>
          <a:ext cx="5219499" cy="852491"/>
        </a:xfrm>
        <a:prstGeom prst="homePlat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925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Wsparcie instytucjonalne i poprawa bezpieczeństwa mieszkańców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740931" y="2215467"/>
        <a:ext cx="5006376" cy="852491"/>
      </dsp:txXfrm>
    </dsp:sp>
    <dsp:sp modelId="{93287E4C-9AB7-4716-AA0B-ACD0EA0F7499}">
      <dsp:nvSpPr>
        <dsp:cNvPr id="0" name=""/>
        <dsp:cNvSpPr/>
      </dsp:nvSpPr>
      <dsp:spPr>
        <a:xfrm>
          <a:off x="1101563" y="2215467"/>
          <a:ext cx="852491" cy="85249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89ABF0-D3F0-4B18-9E92-D6DAD27E4DA2}">
      <dsp:nvSpPr>
        <dsp:cNvPr id="0" name=""/>
        <dsp:cNvSpPr/>
      </dsp:nvSpPr>
      <dsp:spPr>
        <a:xfrm rot="10800000">
          <a:off x="1527808" y="3322433"/>
          <a:ext cx="5219499" cy="852491"/>
        </a:xfrm>
        <a:prstGeom prst="homePlat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925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Budowanie i rozwój partnerstwa dla rozwoju województwa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740931" y="3322433"/>
        <a:ext cx="5006376" cy="852491"/>
      </dsp:txXfrm>
    </dsp:sp>
    <dsp:sp modelId="{F59CE029-0FC8-4130-8D1F-3EBDA3501DFE}">
      <dsp:nvSpPr>
        <dsp:cNvPr id="0" name=""/>
        <dsp:cNvSpPr/>
      </dsp:nvSpPr>
      <dsp:spPr>
        <a:xfrm>
          <a:off x="1101563" y="3322433"/>
          <a:ext cx="852491" cy="85249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CC9CA1-231D-4D16-AC53-33EBE30C7C9B}">
      <dsp:nvSpPr>
        <dsp:cNvPr id="0" name=""/>
        <dsp:cNvSpPr/>
      </dsp:nvSpPr>
      <dsp:spPr>
        <a:xfrm rot="10800000">
          <a:off x="1512081" y="2920"/>
          <a:ext cx="5219499" cy="789581"/>
        </a:xfrm>
        <a:prstGeom prst="homePlat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184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Wykorzystanie policentrycznego miejskiego układu osadniczego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709476" y="2920"/>
        <a:ext cx="5022104" cy="789581"/>
      </dsp:txXfrm>
    </dsp:sp>
    <dsp:sp modelId="{DED003CC-2812-4A9C-8807-C49A777B316D}">
      <dsp:nvSpPr>
        <dsp:cNvPr id="0" name=""/>
        <dsp:cNvSpPr/>
      </dsp:nvSpPr>
      <dsp:spPr>
        <a:xfrm>
          <a:off x="1117290" y="2920"/>
          <a:ext cx="789581" cy="78958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BE6A50-7660-4440-BD2F-3C333BD2AF23}">
      <dsp:nvSpPr>
        <dsp:cNvPr id="0" name=""/>
        <dsp:cNvSpPr/>
      </dsp:nvSpPr>
      <dsp:spPr>
        <a:xfrm rot="10800000">
          <a:off x="1512081" y="1028198"/>
          <a:ext cx="5219499" cy="789581"/>
        </a:xfrm>
        <a:prstGeom prst="homePlat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184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Funkcje metropolitalne Rzeszowa oraz jego obszaru funkcjonalnego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709476" y="1028198"/>
        <a:ext cx="5022104" cy="789581"/>
      </dsp:txXfrm>
    </dsp:sp>
    <dsp:sp modelId="{69949D86-BE3F-4A11-B96B-C84D7ADF88B3}">
      <dsp:nvSpPr>
        <dsp:cNvPr id="0" name=""/>
        <dsp:cNvSpPr/>
      </dsp:nvSpPr>
      <dsp:spPr>
        <a:xfrm>
          <a:off x="1117290" y="1028198"/>
          <a:ext cx="789581" cy="78958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0FE8C3-9EB0-46C9-92B4-FF2A99EB1A39}">
      <dsp:nvSpPr>
        <dsp:cNvPr id="0" name=""/>
        <dsp:cNvSpPr/>
      </dsp:nvSpPr>
      <dsp:spPr>
        <a:xfrm rot="10800000">
          <a:off x="1512081" y="2053476"/>
          <a:ext cx="5219499" cy="789581"/>
        </a:xfrm>
        <a:prstGeom prst="homePlat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184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Obszary wymagające szczególnego wsparcia w kontekście równoważenia rozwoju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709476" y="2053476"/>
        <a:ext cx="5022104" cy="789581"/>
      </dsp:txXfrm>
    </dsp:sp>
    <dsp:sp modelId="{93287E4C-9AB7-4716-AA0B-ACD0EA0F7499}">
      <dsp:nvSpPr>
        <dsp:cNvPr id="0" name=""/>
        <dsp:cNvSpPr/>
      </dsp:nvSpPr>
      <dsp:spPr>
        <a:xfrm>
          <a:off x="1117290" y="2053476"/>
          <a:ext cx="789581" cy="78958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1472BA-22B3-48B1-AD60-A4DD844FF58F}">
      <dsp:nvSpPr>
        <dsp:cNvPr id="0" name=""/>
        <dsp:cNvSpPr/>
      </dsp:nvSpPr>
      <dsp:spPr>
        <a:xfrm rot="10800000">
          <a:off x="1512081" y="3078754"/>
          <a:ext cx="5219499" cy="789581"/>
        </a:xfrm>
        <a:prstGeom prst="homePlat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184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Obszary wiejskie – wysoka jakość przestrzeni do zamieszkania, pracy i wypoczynku</a:t>
          </a:r>
          <a:endParaRPr lang="pl-PL" sz="1800" kern="1200" dirty="0">
            <a:solidFill>
              <a:schemeClr val="bg1"/>
            </a:solidFill>
          </a:endParaRPr>
        </a:p>
      </dsp:txBody>
      <dsp:txXfrm rot="10800000">
        <a:off x="1709476" y="3078754"/>
        <a:ext cx="5022104" cy="789581"/>
      </dsp:txXfrm>
    </dsp:sp>
    <dsp:sp modelId="{BE44CC08-D88C-4975-B52D-AFC013BC5AC6}">
      <dsp:nvSpPr>
        <dsp:cNvPr id="0" name=""/>
        <dsp:cNvSpPr/>
      </dsp:nvSpPr>
      <dsp:spPr>
        <a:xfrm>
          <a:off x="1117290" y="3078754"/>
          <a:ext cx="789581" cy="78958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89ABF0-D3F0-4B18-9E92-D6DAD27E4DA2}">
      <dsp:nvSpPr>
        <dsp:cNvPr id="0" name=""/>
        <dsp:cNvSpPr/>
      </dsp:nvSpPr>
      <dsp:spPr>
        <a:xfrm rot="10800000">
          <a:off x="1465106" y="4094707"/>
          <a:ext cx="5219499" cy="789581"/>
        </a:xfrm>
        <a:prstGeom prst="homePlat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184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Współpraca ponadregionalna i międzynarodowa 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662501" y="4094707"/>
        <a:ext cx="5022104" cy="789581"/>
      </dsp:txXfrm>
    </dsp:sp>
    <dsp:sp modelId="{F59CE029-0FC8-4130-8D1F-3EBDA3501DFE}">
      <dsp:nvSpPr>
        <dsp:cNvPr id="0" name=""/>
        <dsp:cNvSpPr/>
      </dsp:nvSpPr>
      <dsp:spPr>
        <a:xfrm>
          <a:off x="1073792" y="4094707"/>
          <a:ext cx="789581" cy="78958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302768-8BFB-44FD-AE74-229E744010AF}">
      <dsp:nvSpPr>
        <dsp:cNvPr id="0" name=""/>
        <dsp:cNvSpPr/>
      </dsp:nvSpPr>
      <dsp:spPr>
        <a:xfrm>
          <a:off x="0" y="0"/>
          <a:ext cx="4693920" cy="73152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solidFill>
                <a:schemeClr val="tx2">
                  <a:lumMod val="50000"/>
                </a:schemeClr>
              </a:solidFill>
            </a:rPr>
            <a:t>Długookresowa Strategia Rozwoju Kraju. Polska 2030. Trzecia Fala Nowoczesności</a:t>
          </a:r>
        </a:p>
      </dsp:txBody>
      <dsp:txXfrm>
        <a:off x="21425" y="21425"/>
        <a:ext cx="3818966" cy="688670"/>
      </dsp:txXfrm>
    </dsp:sp>
    <dsp:sp modelId="{EF03350F-4A3B-4FA3-A2E1-B401055EBD0A}">
      <dsp:nvSpPr>
        <dsp:cNvPr id="0" name=""/>
        <dsp:cNvSpPr/>
      </dsp:nvSpPr>
      <dsp:spPr>
        <a:xfrm>
          <a:off x="350520" y="833120"/>
          <a:ext cx="4693920" cy="73152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solidFill>
                <a:schemeClr val="tx2">
                  <a:lumMod val="50000"/>
                </a:schemeClr>
              </a:solidFill>
            </a:rPr>
            <a:t>Strategia  na  rzecz  Odpowiedzialnego  Rozwoju do roku 2020 (z perspektywą do 2030 r.)</a:t>
          </a:r>
        </a:p>
      </dsp:txBody>
      <dsp:txXfrm>
        <a:off x="371945" y="854545"/>
        <a:ext cx="3825062" cy="688669"/>
      </dsp:txXfrm>
    </dsp:sp>
    <dsp:sp modelId="{A04A6440-6876-4AA4-BB23-EF3D6902E3A5}">
      <dsp:nvSpPr>
        <dsp:cNvPr id="0" name=""/>
        <dsp:cNvSpPr/>
      </dsp:nvSpPr>
      <dsp:spPr>
        <a:xfrm>
          <a:off x="701039" y="1666240"/>
          <a:ext cx="4693920" cy="73152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solidFill>
                <a:schemeClr val="tx2">
                  <a:lumMod val="50000"/>
                </a:schemeClr>
              </a:solidFill>
            </a:rPr>
            <a:t>Krajowa Strategia Rozwoju Regionalnego 2030</a:t>
          </a:r>
        </a:p>
      </dsp:txBody>
      <dsp:txXfrm>
        <a:off x="722464" y="1687665"/>
        <a:ext cx="3825062" cy="688669"/>
      </dsp:txXfrm>
    </dsp:sp>
    <dsp:sp modelId="{650A39B9-B3FE-46F3-8134-CD8C0D253080}">
      <dsp:nvSpPr>
        <dsp:cNvPr id="0" name=""/>
        <dsp:cNvSpPr/>
      </dsp:nvSpPr>
      <dsp:spPr>
        <a:xfrm>
          <a:off x="815760" y="2499360"/>
          <a:ext cx="5165518" cy="73152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solidFill>
                <a:schemeClr val="tx2">
                  <a:lumMod val="50000"/>
                </a:schemeClr>
              </a:solidFill>
            </a:rPr>
            <a:t>Strategia  rozwoju województwa – Podkarpackie 2030 </a:t>
          </a:r>
        </a:p>
      </dsp:txBody>
      <dsp:txXfrm>
        <a:off x="837185" y="2520785"/>
        <a:ext cx="4213671" cy="688669"/>
      </dsp:txXfrm>
    </dsp:sp>
    <dsp:sp modelId="{B9E0B809-DE6B-43A3-9105-59A588EE3657}">
      <dsp:nvSpPr>
        <dsp:cNvPr id="0" name=""/>
        <dsp:cNvSpPr/>
      </dsp:nvSpPr>
      <dsp:spPr>
        <a:xfrm>
          <a:off x="1402079" y="3332480"/>
          <a:ext cx="4693920" cy="73152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solidFill>
                <a:schemeClr val="tx2">
                  <a:lumMod val="50000"/>
                </a:schemeClr>
              </a:solidFill>
            </a:rPr>
            <a:t>Zintegrowane strategie lokalne </a:t>
          </a:r>
        </a:p>
      </dsp:txBody>
      <dsp:txXfrm>
        <a:off x="1423504" y="3353905"/>
        <a:ext cx="3825062" cy="688669"/>
      </dsp:txXfrm>
    </dsp:sp>
    <dsp:sp modelId="{15FAD471-DF9E-4FAF-8786-0C2751D60C00}">
      <dsp:nvSpPr>
        <dsp:cNvPr id="0" name=""/>
        <dsp:cNvSpPr/>
      </dsp:nvSpPr>
      <dsp:spPr>
        <a:xfrm>
          <a:off x="4218432" y="534416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100" kern="1200"/>
        </a:p>
      </dsp:txBody>
      <dsp:txXfrm>
        <a:off x="4325417" y="534416"/>
        <a:ext cx="261518" cy="357805"/>
      </dsp:txXfrm>
    </dsp:sp>
    <dsp:sp modelId="{7057A5B7-D073-4A04-9461-41CCDC3DB591}">
      <dsp:nvSpPr>
        <dsp:cNvPr id="0" name=""/>
        <dsp:cNvSpPr/>
      </dsp:nvSpPr>
      <dsp:spPr>
        <a:xfrm>
          <a:off x="4568952" y="1367536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100" kern="1200"/>
        </a:p>
      </dsp:txBody>
      <dsp:txXfrm>
        <a:off x="4675937" y="1367536"/>
        <a:ext cx="261518" cy="357805"/>
      </dsp:txXfrm>
    </dsp:sp>
    <dsp:sp modelId="{44708A2E-B35B-430F-BBBC-FC2CDE29E24E}">
      <dsp:nvSpPr>
        <dsp:cNvPr id="0" name=""/>
        <dsp:cNvSpPr/>
      </dsp:nvSpPr>
      <dsp:spPr>
        <a:xfrm>
          <a:off x="4919472" y="2188464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100" kern="1200"/>
        </a:p>
      </dsp:txBody>
      <dsp:txXfrm>
        <a:off x="5026457" y="2188464"/>
        <a:ext cx="261518" cy="357805"/>
      </dsp:txXfrm>
    </dsp:sp>
    <dsp:sp modelId="{09D10E85-5476-48C8-8B28-CC5BEC3C7040}">
      <dsp:nvSpPr>
        <dsp:cNvPr id="0" name=""/>
        <dsp:cNvSpPr/>
      </dsp:nvSpPr>
      <dsp:spPr>
        <a:xfrm>
          <a:off x="5269992" y="3029712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100" kern="1200"/>
        </a:p>
      </dsp:txBody>
      <dsp:txXfrm>
        <a:off x="5376977" y="3029712"/>
        <a:ext cx="261518" cy="3578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511CF5-93F0-4C36-9968-AB40103685A2}">
      <dsp:nvSpPr>
        <dsp:cNvPr id="0" name=""/>
        <dsp:cNvSpPr/>
      </dsp:nvSpPr>
      <dsp:spPr>
        <a:xfrm>
          <a:off x="3433" y="1410614"/>
          <a:ext cx="1501056" cy="1027285"/>
        </a:xfrm>
        <a:prstGeom prst="roundRect">
          <a:avLst>
            <a:gd name="adj" fmla="val 1667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OBSZAR TEMATYCZNY 1.</a:t>
          </a:r>
        </a:p>
      </dsp:txBody>
      <dsp:txXfrm>
        <a:off x="53590" y="1460771"/>
        <a:ext cx="1400742" cy="926971"/>
      </dsp:txXfrm>
    </dsp:sp>
    <dsp:sp modelId="{66D3AC7C-0141-4073-9470-961A0A1BC7E4}">
      <dsp:nvSpPr>
        <dsp:cNvPr id="0" name=""/>
        <dsp:cNvSpPr/>
      </dsp:nvSpPr>
      <dsp:spPr>
        <a:xfrm>
          <a:off x="1654595" y="1738126"/>
          <a:ext cx="318223" cy="3722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400" kern="1200"/>
        </a:p>
      </dsp:txBody>
      <dsp:txXfrm>
        <a:off x="1654595" y="1812578"/>
        <a:ext cx="222756" cy="223358"/>
      </dsp:txXfrm>
    </dsp:sp>
    <dsp:sp modelId="{25ECD10F-C0D7-42C3-BE69-FE0389ED56AB}">
      <dsp:nvSpPr>
        <dsp:cNvPr id="0" name=""/>
        <dsp:cNvSpPr/>
      </dsp:nvSpPr>
      <dsp:spPr>
        <a:xfrm>
          <a:off x="2104912" y="1410614"/>
          <a:ext cx="1501056" cy="1027285"/>
        </a:xfrm>
        <a:prstGeom prst="roundRect">
          <a:avLst>
            <a:gd name="adj" fmla="val 1667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pl-PL" sz="1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PRIORYTET 1.1.</a:t>
          </a:r>
        </a:p>
      </dsp:txBody>
      <dsp:txXfrm>
        <a:off x="2155069" y="1460771"/>
        <a:ext cx="1400742" cy="926971"/>
      </dsp:txXfrm>
    </dsp:sp>
    <dsp:sp modelId="{D1854C89-D53F-4559-9C7D-B642333A6F6E}">
      <dsp:nvSpPr>
        <dsp:cNvPr id="0" name=""/>
        <dsp:cNvSpPr/>
      </dsp:nvSpPr>
      <dsp:spPr>
        <a:xfrm>
          <a:off x="3756074" y="1738126"/>
          <a:ext cx="318223" cy="3722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400" kern="1200"/>
        </a:p>
      </dsp:txBody>
      <dsp:txXfrm>
        <a:off x="3756074" y="1812578"/>
        <a:ext cx="222756" cy="223358"/>
      </dsp:txXfrm>
    </dsp:sp>
    <dsp:sp modelId="{319D5196-1950-4483-8931-7DCDB25DFF21}">
      <dsp:nvSpPr>
        <dsp:cNvPr id="0" name=""/>
        <dsp:cNvSpPr/>
      </dsp:nvSpPr>
      <dsp:spPr>
        <a:xfrm>
          <a:off x="4206391" y="1410614"/>
          <a:ext cx="1501056" cy="1027285"/>
        </a:xfrm>
        <a:prstGeom prst="roundRect">
          <a:avLst>
            <a:gd name="adj" fmla="val 1667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KIERUNEK DZIAŁANIA 1.1.1.</a:t>
          </a:r>
        </a:p>
      </dsp:txBody>
      <dsp:txXfrm>
        <a:off x="4256548" y="1460771"/>
        <a:ext cx="1400742" cy="926971"/>
      </dsp:txXfrm>
    </dsp:sp>
    <dsp:sp modelId="{D6C8DDAB-092E-40E0-AB9C-60703A870AB4}">
      <dsp:nvSpPr>
        <dsp:cNvPr id="0" name=""/>
        <dsp:cNvSpPr/>
      </dsp:nvSpPr>
      <dsp:spPr>
        <a:xfrm>
          <a:off x="5857553" y="1738126"/>
          <a:ext cx="318223" cy="3722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400" kern="1200"/>
        </a:p>
      </dsp:txBody>
      <dsp:txXfrm>
        <a:off x="5857553" y="1812578"/>
        <a:ext cx="222756" cy="223358"/>
      </dsp:txXfrm>
    </dsp:sp>
    <dsp:sp modelId="{66C33FC3-D8CD-4992-AA51-EBDC1F630A11}">
      <dsp:nvSpPr>
        <dsp:cNvPr id="0" name=""/>
        <dsp:cNvSpPr/>
      </dsp:nvSpPr>
      <dsp:spPr>
        <a:xfrm>
          <a:off x="6307870" y="1410614"/>
          <a:ext cx="1501056" cy="1027285"/>
        </a:xfrm>
        <a:prstGeom prst="roundRect">
          <a:avLst>
            <a:gd name="adj" fmla="val 1667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ZAKŁADANE DZIAŁANIA</a:t>
          </a:r>
        </a:p>
      </dsp:txBody>
      <dsp:txXfrm>
        <a:off x="6358027" y="1460771"/>
        <a:ext cx="1400742" cy="92697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D903C2-C6A8-4B06-8FDB-87A021E9861C}">
      <dsp:nvSpPr>
        <dsp:cNvPr id="0" name=""/>
        <dsp:cNvSpPr/>
      </dsp:nvSpPr>
      <dsp:spPr>
        <a:xfrm rot="10800000">
          <a:off x="924680" y="2346"/>
          <a:ext cx="6057291" cy="9551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182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bg1"/>
              </a:solidFill>
              <a:effectLst/>
            </a:rPr>
            <a:t>Nauka, badania i szkolnictwo wyższe wspierające gospodarkę</a:t>
          </a:r>
          <a:endParaRPr lang="pl-PL" sz="2000" b="1" u="none" kern="1200" dirty="0">
            <a:solidFill>
              <a:schemeClr val="bg1"/>
            </a:solidFill>
          </a:endParaRPr>
        </a:p>
      </dsp:txBody>
      <dsp:txXfrm rot="10800000">
        <a:off x="1163460" y="2346"/>
        <a:ext cx="5818511" cy="955120"/>
      </dsp:txXfrm>
    </dsp:sp>
    <dsp:sp modelId="{42315A59-B502-4CF0-A9F0-292343387E69}">
      <dsp:nvSpPr>
        <dsp:cNvPr id="0" name=""/>
        <dsp:cNvSpPr/>
      </dsp:nvSpPr>
      <dsp:spPr>
        <a:xfrm>
          <a:off x="400032" y="8364"/>
          <a:ext cx="955120" cy="95512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6C64FF-D30B-4CBC-B056-51163B678287}">
      <dsp:nvSpPr>
        <dsp:cNvPr id="0" name=""/>
        <dsp:cNvSpPr/>
      </dsp:nvSpPr>
      <dsp:spPr>
        <a:xfrm rot="10800000">
          <a:off x="865918" y="1104095"/>
          <a:ext cx="6057291" cy="9551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182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bg1"/>
              </a:solidFill>
              <a:effectLst/>
            </a:rPr>
            <a:t>Inteligentne specjalizacje województwa</a:t>
          </a:r>
          <a:endParaRPr lang="pl-PL" sz="2000" b="1" u="none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104698" y="1104095"/>
        <a:ext cx="5818511" cy="955120"/>
      </dsp:txXfrm>
    </dsp:sp>
    <dsp:sp modelId="{3918CD87-E3E1-4A6C-81EF-FBA9F3DE9E50}">
      <dsp:nvSpPr>
        <dsp:cNvPr id="0" name=""/>
        <dsp:cNvSpPr/>
      </dsp:nvSpPr>
      <dsp:spPr>
        <a:xfrm>
          <a:off x="586834" y="1539549"/>
          <a:ext cx="523071" cy="34102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A84F7D-1207-44EA-B48B-F85A0C38FBFA}">
      <dsp:nvSpPr>
        <dsp:cNvPr id="0" name=""/>
        <dsp:cNvSpPr/>
      </dsp:nvSpPr>
      <dsp:spPr>
        <a:xfrm rot="10800000">
          <a:off x="895140" y="2160647"/>
          <a:ext cx="6057291" cy="9551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182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bg1"/>
              </a:solidFill>
              <a:effectLst/>
            </a:rPr>
            <a:t>Konkurencyjność gospodarki  poprzez innowacje</a:t>
          </a:r>
          <a:br>
            <a:rPr lang="pl-PL" sz="2000" b="1" kern="1200" dirty="0">
              <a:solidFill>
                <a:schemeClr val="bg1"/>
              </a:solidFill>
              <a:effectLst/>
            </a:rPr>
          </a:br>
          <a:r>
            <a:rPr lang="pl-PL" sz="2000" b="1" kern="1200" dirty="0">
              <a:solidFill>
                <a:schemeClr val="bg1"/>
              </a:solidFill>
              <a:effectLst/>
            </a:rPr>
            <a:t> i nowoczesne technologie</a:t>
          </a:r>
          <a:endParaRPr lang="pl-PL" sz="2000" b="1" u="none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133920" y="2160647"/>
        <a:ext cx="5818511" cy="955120"/>
      </dsp:txXfrm>
    </dsp:sp>
    <dsp:sp modelId="{E31AF9A7-153D-41E2-9F24-90F6F5328878}">
      <dsp:nvSpPr>
        <dsp:cNvPr id="0" name=""/>
        <dsp:cNvSpPr/>
      </dsp:nvSpPr>
      <dsp:spPr>
        <a:xfrm flipV="1">
          <a:off x="400032" y="2907709"/>
          <a:ext cx="955120" cy="5298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A35F37-1311-4F7D-8FD0-2AA41D2E0480}">
      <dsp:nvSpPr>
        <dsp:cNvPr id="0" name=""/>
        <dsp:cNvSpPr/>
      </dsp:nvSpPr>
      <dsp:spPr>
        <a:xfrm rot="10800000">
          <a:off x="865918" y="3244669"/>
          <a:ext cx="6057291" cy="9551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182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bg1"/>
              </a:solidFill>
              <a:effectLst/>
            </a:rPr>
            <a:t>Gospodarka cyrkularna (Gospodarka obiegu zamkniętego)</a:t>
          </a:r>
          <a:endParaRPr lang="pl-PL" sz="2800" b="1" u="none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104698" y="3244669"/>
        <a:ext cx="5818511" cy="955120"/>
      </dsp:txXfrm>
    </dsp:sp>
    <dsp:sp modelId="{B41CBF6A-A90B-489D-BFC9-54BB75DC3D21}">
      <dsp:nvSpPr>
        <dsp:cNvPr id="0" name=""/>
        <dsp:cNvSpPr/>
      </dsp:nvSpPr>
      <dsp:spPr>
        <a:xfrm flipV="1">
          <a:off x="603129" y="3670151"/>
          <a:ext cx="523071" cy="37896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D903C2-C6A8-4B06-8FDB-87A021E9861C}">
      <dsp:nvSpPr>
        <dsp:cNvPr id="0" name=""/>
        <dsp:cNvSpPr/>
      </dsp:nvSpPr>
      <dsp:spPr>
        <a:xfrm rot="10800000">
          <a:off x="1206851" y="54176"/>
          <a:ext cx="3715634" cy="710146"/>
        </a:xfrm>
        <a:prstGeom prst="homePlat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155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Edukacja</a:t>
          </a:r>
          <a:endParaRPr lang="pl-PL" sz="1300" kern="1200" dirty="0">
            <a:solidFill>
              <a:schemeClr val="bg1"/>
            </a:solidFill>
          </a:endParaRPr>
        </a:p>
      </dsp:txBody>
      <dsp:txXfrm rot="10800000">
        <a:off x="1384387" y="54176"/>
        <a:ext cx="3538098" cy="710146"/>
      </dsp:txXfrm>
    </dsp:sp>
    <dsp:sp modelId="{42315A59-B502-4CF0-A9F0-292343387E69}">
      <dsp:nvSpPr>
        <dsp:cNvPr id="0" name=""/>
        <dsp:cNvSpPr/>
      </dsp:nvSpPr>
      <dsp:spPr>
        <a:xfrm>
          <a:off x="708587" y="12377"/>
          <a:ext cx="727573" cy="71014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1F849A-E216-4EA1-A6DA-CBA4881340F5}">
      <dsp:nvSpPr>
        <dsp:cNvPr id="0" name=""/>
        <dsp:cNvSpPr/>
      </dsp:nvSpPr>
      <dsp:spPr>
        <a:xfrm rot="10800000">
          <a:off x="1123340" y="925290"/>
          <a:ext cx="3773191" cy="710146"/>
        </a:xfrm>
        <a:prstGeom prst="homePlat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155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Regionalna polityka zdrowotna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00876" y="925290"/>
        <a:ext cx="3595655" cy="710146"/>
      </dsp:txXfrm>
    </dsp:sp>
    <dsp:sp modelId="{61E8E834-3EF6-4CFE-A646-B71EF2789F62}">
      <dsp:nvSpPr>
        <dsp:cNvPr id="0" name=""/>
        <dsp:cNvSpPr/>
      </dsp:nvSpPr>
      <dsp:spPr>
        <a:xfrm>
          <a:off x="729681" y="923728"/>
          <a:ext cx="710146" cy="71014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822E25-6DF7-4344-9695-3FDF5DC63275}">
      <dsp:nvSpPr>
        <dsp:cNvPr id="0" name=""/>
        <dsp:cNvSpPr/>
      </dsp:nvSpPr>
      <dsp:spPr>
        <a:xfrm rot="10800000">
          <a:off x="1116860" y="1898658"/>
          <a:ext cx="3824996" cy="710146"/>
        </a:xfrm>
        <a:prstGeom prst="homePlat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155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Kultura i dziedzictwo kulturowe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294396" y="1898658"/>
        <a:ext cx="3647460" cy="710146"/>
      </dsp:txXfrm>
    </dsp:sp>
    <dsp:sp modelId="{6D153697-17A0-4E28-AF85-3640D03C8EF7}">
      <dsp:nvSpPr>
        <dsp:cNvPr id="0" name=""/>
        <dsp:cNvSpPr/>
      </dsp:nvSpPr>
      <dsp:spPr>
        <a:xfrm>
          <a:off x="716729" y="1845859"/>
          <a:ext cx="710146" cy="71014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EDC6F1-94E2-4D9A-B785-7E85C932A999}">
      <dsp:nvSpPr>
        <dsp:cNvPr id="0" name=""/>
        <dsp:cNvSpPr/>
      </dsp:nvSpPr>
      <dsp:spPr>
        <a:xfrm rot="10800000">
          <a:off x="1119441" y="2780005"/>
          <a:ext cx="3815556" cy="699728"/>
        </a:xfrm>
        <a:prstGeom prst="homePlat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155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20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Rynek pracy i ekonomia społeczna</a:t>
          </a:r>
          <a:endParaRPr lang="pl-PL" sz="20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294373" y="2780005"/>
        <a:ext cx="3640624" cy="699728"/>
      </dsp:txXfrm>
    </dsp:sp>
    <dsp:sp modelId="{BBA445AB-3207-4A5C-81E7-CC00A6DFB258}">
      <dsp:nvSpPr>
        <dsp:cNvPr id="0" name=""/>
        <dsp:cNvSpPr/>
      </dsp:nvSpPr>
      <dsp:spPr>
        <a:xfrm>
          <a:off x="727838" y="2758971"/>
          <a:ext cx="710146" cy="71014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270F3E-3713-4AC5-9442-2EC3379DA079}">
      <dsp:nvSpPr>
        <dsp:cNvPr id="0" name=""/>
        <dsp:cNvSpPr/>
      </dsp:nvSpPr>
      <dsp:spPr>
        <a:xfrm rot="10800000">
          <a:off x="1139937" y="396"/>
          <a:ext cx="3830825" cy="700123"/>
        </a:xfrm>
        <a:prstGeom prst="homePlat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735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Społeczeństwo obywatelskie</a:t>
          </a:r>
          <a:b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</a:b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 i kapitał społeczny</a:t>
          </a:r>
          <a:endParaRPr lang="pl-PL" sz="2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14968" y="396"/>
        <a:ext cx="3655794" cy="700123"/>
      </dsp:txXfrm>
    </dsp:sp>
    <dsp:sp modelId="{78781084-CEAA-4E61-A130-AC5E5286DBB7}">
      <dsp:nvSpPr>
        <dsp:cNvPr id="0" name=""/>
        <dsp:cNvSpPr/>
      </dsp:nvSpPr>
      <dsp:spPr>
        <a:xfrm>
          <a:off x="789876" y="396"/>
          <a:ext cx="700123" cy="70012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150D1E-0BB8-4D81-826B-AACD2641E25E}">
      <dsp:nvSpPr>
        <dsp:cNvPr id="0" name=""/>
        <dsp:cNvSpPr/>
      </dsp:nvSpPr>
      <dsp:spPr>
        <a:xfrm rot="10800000">
          <a:off x="1139937" y="909511"/>
          <a:ext cx="3830825" cy="700123"/>
        </a:xfrm>
        <a:prstGeom prst="homePlat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735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Włączenie społeczne</a:t>
          </a:r>
          <a:endParaRPr lang="pl-PL" sz="16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14968" y="909511"/>
        <a:ext cx="3655794" cy="700123"/>
      </dsp:txXfrm>
    </dsp:sp>
    <dsp:sp modelId="{E65AE409-6C23-4CBF-A23B-67EC36037CD0}">
      <dsp:nvSpPr>
        <dsp:cNvPr id="0" name=""/>
        <dsp:cNvSpPr/>
      </dsp:nvSpPr>
      <dsp:spPr>
        <a:xfrm>
          <a:off x="789876" y="909511"/>
          <a:ext cx="700123" cy="70012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FC821A-EC36-473C-BD2B-10559B32DE24}">
      <dsp:nvSpPr>
        <dsp:cNvPr id="0" name=""/>
        <dsp:cNvSpPr/>
      </dsp:nvSpPr>
      <dsp:spPr>
        <a:xfrm rot="10800000">
          <a:off x="1139937" y="1818627"/>
          <a:ext cx="3830825" cy="700123"/>
        </a:xfrm>
        <a:prstGeom prst="homePlat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735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Aktywny styl życia i sport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14968" y="1818627"/>
        <a:ext cx="3655794" cy="700123"/>
      </dsp:txXfrm>
    </dsp:sp>
    <dsp:sp modelId="{8CBBE456-2D5C-4DBF-8ABB-42FCEE71FA04}">
      <dsp:nvSpPr>
        <dsp:cNvPr id="0" name=""/>
        <dsp:cNvSpPr/>
      </dsp:nvSpPr>
      <dsp:spPr>
        <a:xfrm>
          <a:off x="789876" y="1818627"/>
          <a:ext cx="700123" cy="70012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270F3E-3713-4AC5-9442-2EC3379DA079}">
      <dsp:nvSpPr>
        <dsp:cNvPr id="0" name=""/>
        <dsp:cNvSpPr/>
      </dsp:nvSpPr>
      <dsp:spPr>
        <a:xfrm rot="10800000">
          <a:off x="1022654" y="26"/>
          <a:ext cx="3747261" cy="825740"/>
        </a:xfrm>
        <a:prstGeom prst="homePlat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746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Bezpieczeństwo energetyczne i OZE</a:t>
          </a:r>
          <a:endParaRPr lang="pl-PL" sz="16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229089" y="26"/>
        <a:ext cx="3540826" cy="825740"/>
      </dsp:txXfrm>
    </dsp:sp>
    <dsp:sp modelId="{78781084-CEAA-4E61-A130-AC5E5286DBB7}">
      <dsp:nvSpPr>
        <dsp:cNvPr id="0" name=""/>
        <dsp:cNvSpPr/>
      </dsp:nvSpPr>
      <dsp:spPr>
        <a:xfrm>
          <a:off x="702691" y="55682"/>
          <a:ext cx="747904" cy="71442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AEFF62-4D63-4AE6-9547-116FA28C4705}">
      <dsp:nvSpPr>
        <dsp:cNvPr id="0" name=""/>
        <dsp:cNvSpPr/>
      </dsp:nvSpPr>
      <dsp:spPr>
        <a:xfrm rot="10800000">
          <a:off x="1052767" y="964644"/>
          <a:ext cx="3747261" cy="885566"/>
        </a:xfrm>
        <a:prstGeom prst="homePlat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746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Rozwój infrastruktury transportowej oraz integracji międzygałęziowej transportu </a:t>
          </a:r>
          <a:endParaRPr lang="pl-PL" sz="16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274158" y="964644"/>
        <a:ext cx="3525870" cy="885566"/>
      </dsp:txXfrm>
    </dsp:sp>
    <dsp:sp modelId="{8A521405-9796-49C4-B51D-72FC9ACDDEA4}">
      <dsp:nvSpPr>
        <dsp:cNvPr id="0" name=""/>
        <dsp:cNvSpPr/>
      </dsp:nvSpPr>
      <dsp:spPr>
        <a:xfrm>
          <a:off x="712388" y="1012629"/>
          <a:ext cx="772859" cy="77285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C2DD7-B931-4A6D-8212-2FDCFDC8AFE1}">
      <dsp:nvSpPr>
        <dsp:cNvPr id="0" name=""/>
        <dsp:cNvSpPr/>
      </dsp:nvSpPr>
      <dsp:spPr>
        <a:xfrm rot="10800000">
          <a:off x="1050288" y="2010200"/>
          <a:ext cx="3747261" cy="1304753"/>
        </a:xfrm>
        <a:prstGeom prst="homePlat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746" tIns="57150" rIns="10668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b="1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Poprawa dostępności komunikacyjnej wewnątrz regionu oraz rozwój transportu publicznego </a:t>
          </a:r>
          <a:endParaRPr lang="pl-PL" sz="15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76476" y="2010200"/>
        <a:ext cx="3421073" cy="1304753"/>
      </dsp:txXfrm>
    </dsp:sp>
    <dsp:sp modelId="{0F510D8C-FD18-40A2-A014-215C1034D8D7}">
      <dsp:nvSpPr>
        <dsp:cNvPr id="0" name=""/>
        <dsp:cNvSpPr/>
      </dsp:nvSpPr>
      <dsp:spPr>
        <a:xfrm>
          <a:off x="734152" y="2334236"/>
          <a:ext cx="770806" cy="77080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889F80-B987-4F51-8828-F60E715F5AA0}">
      <dsp:nvSpPr>
        <dsp:cNvPr id="0" name=""/>
        <dsp:cNvSpPr/>
      </dsp:nvSpPr>
      <dsp:spPr>
        <a:xfrm rot="10800000">
          <a:off x="1144422" y="74"/>
          <a:ext cx="3701566" cy="824000"/>
        </a:xfrm>
        <a:prstGeom prst="homePlat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361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Rozwój infrastruktury służącej prowadzeniu działalności gospodarczej i turystyki </a:t>
          </a:r>
          <a:endParaRPr lang="pl-PL" sz="16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50422" y="74"/>
        <a:ext cx="3495566" cy="824000"/>
      </dsp:txXfrm>
    </dsp:sp>
    <dsp:sp modelId="{7D9392E9-1B15-4333-85AC-2C5EB7B6ED29}">
      <dsp:nvSpPr>
        <dsp:cNvPr id="0" name=""/>
        <dsp:cNvSpPr/>
      </dsp:nvSpPr>
      <dsp:spPr>
        <a:xfrm>
          <a:off x="744003" y="36668"/>
          <a:ext cx="753383" cy="75338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2E6604-9FDF-4FBE-8AB3-964D2C504790}">
      <dsp:nvSpPr>
        <dsp:cNvPr id="0" name=""/>
        <dsp:cNvSpPr/>
      </dsp:nvSpPr>
      <dsp:spPr>
        <a:xfrm rot="10800000">
          <a:off x="1144690" y="976677"/>
          <a:ext cx="3701566" cy="824000"/>
        </a:xfrm>
        <a:prstGeom prst="homePlat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361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Przeciwdziałanie i minimalizowanie skutków zagrożeń wywołanych czynnikami naturalnymi</a:t>
          </a:r>
          <a:endParaRPr lang="pl-PL" sz="16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50690" y="976677"/>
        <a:ext cx="3495566" cy="824000"/>
      </dsp:txXfrm>
    </dsp:sp>
    <dsp:sp modelId="{42D0A3E1-939F-42E8-8D6F-30E6EC9A0E4B}">
      <dsp:nvSpPr>
        <dsp:cNvPr id="0" name=""/>
        <dsp:cNvSpPr/>
      </dsp:nvSpPr>
      <dsp:spPr>
        <a:xfrm>
          <a:off x="767701" y="998311"/>
          <a:ext cx="747055" cy="72959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384E00-35B3-4E28-A814-EA6BFE45B234}">
      <dsp:nvSpPr>
        <dsp:cNvPr id="0" name=""/>
        <dsp:cNvSpPr/>
      </dsp:nvSpPr>
      <dsp:spPr>
        <a:xfrm rot="10800000">
          <a:off x="1146191" y="1972726"/>
          <a:ext cx="3701566" cy="824000"/>
        </a:xfrm>
        <a:prstGeom prst="homePlat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361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Zapobieganie i minimalizowanie skutków zagrożeń antropogenicznych</a:t>
          </a:r>
          <a:endParaRPr lang="pl-PL" sz="16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52191" y="1972726"/>
        <a:ext cx="3495566" cy="824000"/>
      </dsp:txXfrm>
    </dsp:sp>
    <dsp:sp modelId="{6FF0B502-8A36-441E-9710-DFE8F17CAA3B}">
      <dsp:nvSpPr>
        <dsp:cNvPr id="0" name=""/>
        <dsp:cNvSpPr/>
      </dsp:nvSpPr>
      <dsp:spPr>
        <a:xfrm>
          <a:off x="819481" y="2076344"/>
          <a:ext cx="707898" cy="70789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A13524-92A2-4992-BA58-D041BF4AE8BD}">
      <dsp:nvSpPr>
        <dsp:cNvPr id="0" name=""/>
        <dsp:cNvSpPr/>
      </dsp:nvSpPr>
      <dsp:spPr>
        <a:xfrm rot="10800000">
          <a:off x="1102897" y="2978284"/>
          <a:ext cx="3750167" cy="1028739"/>
        </a:xfrm>
        <a:prstGeom prst="homePlat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361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Zarządzanie zasobami dziedzictwa przyrodniczego, w tym ochrona i poprawianie stanu różnorodności biologicznej i krajobrazu</a:t>
          </a:r>
          <a:endParaRPr lang="pl-PL" sz="1600" kern="1200" dirty="0">
            <a:solidFill>
              <a:schemeClr val="bg1"/>
            </a:solidFill>
          </a:endParaRPr>
        </a:p>
      </dsp:txBody>
      <dsp:txXfrm rot="10800000">
        <a:off x="1360082" y="2978284"/>
        <a:ext cx="3492982" cy="1028739"/>
      </dsp:txXfrm>
    </dsp:sp>
    <dsp:sp modelId="{AA6D0D3E-00C9-4D5C-A60A-444B7A6288D5}">
      <dsp:nvSpPr>
        <dsp:cNvPr id="0" name=""/>
        <dsp:cNvSpPr/>
      </dsp:nvSpPr>
      <dsp:spPr>
        <a:xfrm>
          <a:off x="715130" y="3062320"/>
          <a:ext cx="824000" cy="8240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0.02459</cdr:x>
      <cdr:y>0.9062</cdr:y>
    </cdr:from>
    <cdr:to>
      <cdr:x>0.14117</cdr:x>
      <cdr:y>0.92587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id="{5E384E4C-2D5C-4457-99F9-9E484DAB527A}"/>
            </a:ext>
          </a:extLst>
        </cdr:cNvPr>
        <cdr:cNvSpPr txBox="1"/>
      </cdr:nvSpPr>
      <cdr:spPr>
        <a:xfrm xmlns:a="http://schemas.openxmlformats.org/drawingml/2006/main">
          <a:off x="171450" y="3803650"/>
          <a:ext cx="812800" cy="825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 sz="1100"/>
        </a:p>
      </cdr:txBody>
    </cdr:sp>
  </cdr:relSizeAnchor>
  <cdr:relSizeAnchor xmlns:cdr="http://schemas.openxmlformats.org/drawingml/2006/chartDrawing">
    <cdr:from>
      <cdr:x>0.03825</cdr:x>
      <cdr:y>0.88048</cdr:y>
    </cdr:from>
    <cdr:to>
      <cdr:x>0.19308</cdr:x>
      <cdr:y>0.98033</cdr:y>
    </cdr:to>
    <cdr:sp macro="" textlink="">
      <cdr:nvSpPr>
        <cdr:cNvPr id="3" name="pole tekstowe 2">
          <a:extLst xmlns:a="http://schemas.openxmlformats.org/drawingml/2006/main">
            <a:ext uri="{FF2B5EF4-FFF2-40B4-BE49-F238E27FC236}">
              <a16:creationId xmlns:a16="http://schemas.microsoft.com/office/drawing/2014/main" id="{C3BC0DBB-7167-439E-9BE3-E9749EC0C5F2}"/>
            </a:ext>
          </a:extLst>
        </cdr:cNvPr>
        <cdr:cNvSpPr txBox="1"/>
      </cdr:nvSpPr>
      <cdr:spPr>
        <a:xfrm xmlns:a="http://schemas.openxmlformats.org/drawingml/2006/main">
          <a:off x="266700" y="3695700"/>
          <a:ext cx="1079500" cy="4191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 sz="1100"/>
        </a:p>
      </cdr:txBody>
    </cdr:sp>
  </cdr:relSizeAnchor>
  <cdr:relSizeAnchor xmlns:cdr="http://schemas.openxmlformats.org/drawingml/2006/chartDrawing">
    <cdr:from>
      <cdr:x>0.01548</cdr:x>
      <cdr:y>0.87595</cdr:y>
    </cdr:from>
    <cdr:to>
      <cdr:x>0.21494</cdr:x>
      <cdr:y>0.95159</cdr:y>
    </cdr:to>
    <cdr:sp macro="" textlink="">
      <cdr:nvSpPr>
        <cdr:cNvPr id="6" name="pole tekstowe 5">
          <a:extLst xmlns:a="http://schemas.openxmlformats.org/drawingml/2006/main">
            <a:ext uri="{FF2B5EF4-FFF2-40B4-BE49-F238E27FC236}">
              <a16:creationId xmlns:a16="http://schemas.microsoft.com/office/drawing/2014/main" id="{77383232-A479-444B-97EC-803ADF4E929B}"/>
            </a:ext>
          </a:extLst>
        </cdr:cNvPr>
        <cdr:cNvSpPr txBox="1"/>
      </cdr:nvSpPr>
      <cdr:spPr>
        <a:xfrm xmlns:a="http://schemas.openxmlformats.org/drawingml/2006/main">
          <a:off x="107950" y="3676650"/>
          <a:ext cx="1390650" cy="31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 sz="800"/>
        </a:p>
      </cdr:txBody>
    </cdr:sp>
  </cdr:relSizeAnchor>
  <cdr:relSizeAnchor xmlns:cdr="http://schemas.openxmlformats.org/drawingml/2006/chartDrawing">
    <cdr:from>
      <cdr:x>0</cdr:x>
      <cdr:y>0.94251</cdr:y>
    </cdr:from>
    <cdr:to>
      <cdr:x>0.25046</cdr:x>
      <cdr:y>1</cdr:y>
    </cdr:to>
    <cdr:sp macro="" textlink="">
      <cdr:nvSpPr>
        <cdr:cNvPr id="7" name="pole tekstowe 6">
          <a:extLst xmlns:a="http://schemas.openxmlformats.org/drawingml/2006/main">
            <a:ext uri="{FF2B5EF4-FFF2-40B4-BE49-F238E27FC236}">
              <a16:creationId xmlns:a16="http://schemas.microsoft.com/office/drawing/2014/main" id="{56FC9DEA-4C6F-46C5-8832-4208E1257549}"/>
            </a:ext>
          </a:extLst>
        </cdr:cNvPr>
        <cdr:cNvSpPr txBox="1"/>
      </cdr:nvSpPr>
      <cdr:spPr>
        <a:xfrm xmlns:a="http://schemas.openxmlformats.org/drawingml/2006/main">
          <a:off x="0" y="3956050"/>
          <a:ext cx="1746250" cy="241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800" dirty="0"/>
            <a:t>opracowanie własne na podst. GUS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3F250F3B-F35A-4256-B498-E7558F4805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0307" cy="339177"/>
          </a:xfrm>
          <a:prstGeom prst="rect">
            <a:avLst/>
          </a:prstGeom>
        </p:spPr>
        <p:txBody>
          <a:bodyPr vert="horz" lIns="90153" tIns="45075" rIns="90153" bIns="45075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F83BBF4B-E3BF-4F8F-ACD2-E93C69AB91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4014" y="0"/>
            <a:ext cx="4300307" cy="339177"/>
          </a:xfrm>
          <a:prstGeom prst="rect">
            <a:avLst/>
          </a:prstGeom>
        </p:spPr>
        <p:txBody>
          <a:bodyPr vert="horz" lIns="90153" tIns="45075" rIns="90153" bIns="45075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826C92F-B5ED-496E-83B5-8371DCB7E9D2}" type="datetimeFigureOut">
              <a:rPr lang="pl-PL"/>
              <a:pPr>
                <a:defRPr/>
              </a:pPr>
              <a:t>2019-11-21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EE34698-07A6-444E-9879-6DD698FAACD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6457410"/>
            <a:ext cx="4300307" cy="339177"/>
          </a:xfrm>
          <a:prstGeom prst="rect">
            <a:avLst/>
          </a:prstGeom>
        </p:spPr>
        <p:txBody>
          <a:bodyPr vert="horz" lIns="90153" tIns="45075" rIns="90153" bIns="45075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744C3AB-24AE-4B7B-8DC4-690C30B812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4014" y="6457410"/>
            <a:ext cx="4300307" cy="339177"/>
          </a:xfrm>
          <a:prstGeom prst="rect">
            <a:avLst/>
          </a:prstGeom>
        </p:spPr>
        <p:txBody>
          <a:bodyPr vert="horz" wrap="square" lIns="90153" tIns="45075" rIns="90153" bIns="4507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3F3F8F8-FD67-4122-B51B-4517EEC9D68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8F4CE8F3-60EB-4C78-89ED-E2FA4EF8EA5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0307" cy="339177"/>
          </a:xfrm>
          <a:prstGeom prst="rect">
            <a:avLst/>
          </a:prstGeom>
        </p:spPr>
        <p:txBody>
          <a:bodyPr vert="horz" lIns="90153" tIns="45075" rIns="90153" bIns="45075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FE0D9125-9C2E-41C7-89C8-368414CBBB9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624014" y="0"/>
            <a:ext cx="4300307" cy="339177"/>
          </a:xfrm>
          <a:prstGeom prst="rect">
            <a:avLst/>
          </a:prstGeom>
        </p:spPr>
        <p:txBody>
          <a:bodyPr vert="horz" lIns="90153" tIns="45075" rIns="90153" bIns="45075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A0E93A4-7154-4D2D-A065-8D3FC11BFC72}" type="datetimeFigureOut">
              <a:rPr lang="pl-PL"/>
              <a:pPr>
                <a:defRPr/>
              </a:pPr>
              <a:t>2019-11-21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id="{10F9647F-1FF2-4751-8868-3E94318DF1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11175"/>
            <a:ext cx="3398838" cy="2547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153" tIns="45075" rIns="90153" bIns="45075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id="{B0DA4210-19C1-44D0-8858-69A52396C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92201" y="3229793"/>
            <a:ext cx="7942238" cy="3058029"/>
          </a:xfrm>
          <a:prstGeom prst="rect">
            <a:avLst/>
          </a:prstGeom>
        </p:spPr>
        <p:txBody>
          <a:bodyPr vert="horz" lIns="90153" tIns="45075" rIns="90153" bIns="45075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5A28BC1-963D-4295-9ED4-9590E86CC91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6457410"/>
            <a:ext cx="4300307" cy="339177"/>
          </a:xfrm>
          <a:prstGeom prst="rect">
            <a:avLst/>
          </a:prstGeom>
        </p:spPr>
        <p:txBody>
          <a:bodyPr vert="horz" lIns="90153" tIns="45075" rIns="90153" bIns="45075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E62D991-1D1D-4315-BCB0-230136A126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624014" y="6457410"/>
            <a:ext cx="4300307" cy="339177"/>
          </a:xfrm>
          <a:prstGeom prst="rect">
            <a:avLst/>
          </a:prstGeom>
        </p:spPr>
        <p:txBody>
          <a:bodyPr vert="horz" wrap="square" lIns="90153" tIns="45075" rIns="90153" bIns="4507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E7B4B52-F001-4497-802A-6CBA0E5BCFE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ymbol zastępczy obrazu slajdu 1">
            <a:extLst>
              <a:ext uri="{FF2B5EF4-FFF2-40B4-BE49-F238E27FC236}">
                <a16:creationId xmlns:a16="http://schemas.microsoft.com/office/drawing/2014/main" id="{F2CA7860-E901-41EE-9D49-4298C7AB8D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Symbol zastępczy notatek 2">
            <a:extLst>
              <a:ext uri="{FF2B5EF4-FFF2-40B4-BE49-F238E27FC236}">
                <a16:creationId xmlns:a16="http://schemas.microsoft.com/office/drawing/2014/main" id="{FF9A01CD-51EF-442F-8A83-770D909B5A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525439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BFFE9-2AD8-4A1A-98B9-98C870F5D25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72A52DF-2970-4B67-90B8-9119B890C78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2019-10-24</a:t>
            </a:r>
          </a:p>
        </p:txBody>
      </p:sp>
    </p:spTree>
    <p:extLst>
      <p:ext uri="{BB962C8B-B14F-4D97-AF65-F5344CB8AC3E}">
        <p14:creationId xmlns:p14="http://schemas.microsoft.com/office/powerpoint/2010/main" val="3824059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ymbol zastępczy obrazu slajdu 1">
            <a:extLst>
              <a:ext uri="{FF2B5EF4-FFF2-40B4-BE49-F238E27FC236}">
                <a16:creationId xmlns:a16="http://schemas.microsoft.com/office/drawing/2014/main" id="{163420F3-9739-4E0A-B7E3-5304CEC705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Symbol zastępczy notatek 2">
            <a:extLst>
              <a:ext uri="{FF2B5EF4-FFF2-40B4-BE49-F238E27FC236}">
                <a16:creationId xmlns:a16="http://schemas.microsoft.com/office/drawing/2014/main" id="{9866FACC-6022-44FF-BAD3-BB9CF848A9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284063199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13903671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42100" y="549275"/>
            <a:ext cx="2033588" cy="5111750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39750" y="549275"/>
            <a:ext cx="5949950" cy="51117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67382360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87675" y="549275"/>
            <a:ext cx="5688013" cy="10080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539750" y="1844675"/>
            <a:ext cx="8135938" cy="3816350"/>
          </a:xfrm>
        </p:spPr>
        <p:txBody>
          <a:bodyPr/>
          <a:lstStyle/>
          <a:p>
            <a:pPr lvl="0"/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974198525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F26FDEB-3EAB-4146-8F67-2C41C9248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237FF-B6E9-4503-A17B-1E84A7910289}" type="datetimeFigureOut">
              <a:rPr lang="pl-PL"/>
              <a:pPr>
                <a:defRPr/>
              </a:pPr>
              <a:t>2019-11-21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9AF995E-CC93-4DF9-94C5-D53084872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3E5BDB9-9FA6-470D-AFE0-BEA6B0CDB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828C3-7C70-4FEC-A3EA-64641B2C568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6022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D133269-55B4-46E5-B821-CA8B07FF3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52427-8C0B-410E-8111-DE6F87011ACE}" type="datetimeFigureOut">
              <a:rPr lang="pl-PL"/>
              <a:pPr>
                <a:defRPr/>
              </a:pPr>
              <a:t>2019-11-21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80D9158-9B1F-423F-9E8A-D74FB0F31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B11FE12-2FC4-4B7D-9B7D-A7DC3AA47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7E18D-3B19-483A-B64C-95CAA90A1E9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8952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102C80E-B273-4B3F-AE59-2BAE6EC9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D3609-D5BC-4586-828E-DB35DB967350}" type="datetimeFigureOut">
              <a:rPr lang="pl-PL"/>
              <a:pPr>
                <a:defRPr/>
              </a:pPr>
              <a:t>2019-11-21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01B7C10-D144-49CE-87B6-652F0FF5E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09B1F93-D20F-4B00-A19C-810A5C96D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8815F-90E8-4192-9391-34CAE939912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6451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2F30CBF9-F39E-476B-9850-32F9F0253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F3245-D88F-4BEB-98C6-AD91C5015859}" type="datetimeFigureOut">
              <a:rPr lang="pl-PL"/>
              <a:pPr>
                <a:defRPr/>
              </a:pPr>
              <a:t>2019-11-21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43C5985C-A14C-4C01-BE1D-70BE9051E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BAFF6501-32F3-4900-83F4-9AEF5A829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92CE3-B9B8-442F-8CF4-607CE9F34D7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3308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id="{C5CB10FC-D314-440A-9E09-73A28CCA6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7364E-FA2F-4493-850D-12ACEB2ABD20}" type="datetimeFigureOut">
              <a:rPr lang="pl-PL"/>
              <a:pPr>
                <a:defRPr/>
              </a:pPr>
              <a:t>2019-11-21</a:t>
            </a:fld>
            <a:endParaRPr lang="pl-PL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488A7F6C-C21B-4914-8829-8740E4D65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11E5F826-3A18-4766-A267-B2C3A3353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D7828-40A2-4C9B-8B45-804CC813590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61242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EB7FB85A-480F-4846-A07A-B66E56C18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F704A-71D5-4B1F-AFEC-88C3B4B52E79}" type="datetimeFigureOut">
              <a:rPr lang="pl-PL"/>
              <a:pPr>
                <a:defRPr/>
              </a:pPr>
              <a:t>2019-11-21</a:t>
            </a:fld>
            <a:endParaRPr lang="pl-PL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65D2783B-7260-40B6-A118-7F6CABC05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144DF09E-D866-4B23-ACF6-9720CFFFF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8D598-AE22-43F8-B2C2-AE3593E6C41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3798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id="{B135FDD2-CC6D-4332-A53D-990BC888A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F2CB9-2F37-4CBE-B5E3-1CA78D43DA64}" type="datetimeFigureOut">
              <a:rPr lang="pl-PL"/>
              <a:pPr>
                <a:defRPr/>
              </a:pPr>
              <a:t>2019-11-21</a:t>
            </a:fld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C272E618-C563-4611-8FB1-0A4A38C1B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6513704A-231D-4339-8FFA-880FE6CC0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88CBE-D070-4843-9CAC-89AC71461B0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5452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694544481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54954BD9-D463-4946-BC3E-D0F9F0CFD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1982F-492F-437E-9901-1C2079FC1C05}" type="datetimeFigureOut">
              <a:rPr lang="pl-PL"/>
              <a:pPr>
                <a:defRPr/>
              </a:pPr>
              <a:t>2019-11-21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385BD7D4-48D8-4975-A189-EBF52F496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8B184B5C-3055-4839-8ABB-A37003D0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D85C8-FEF1-4886-A1F1-A022A69B092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6517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040BCFB0-1684-4591-8F43-93506EF78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F8433-764A-4A74-B071-E77CAA46252A}" type="datetimeFigureOut">
              <a:rPr lang="pl-PL"/>
              <a:pPr>
                <a:defRPr/>
              </a:pPr>
              <a:t>2019-11-21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590915B8-61F1-4AB1-B016-3252A0F2A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162E465E-B385-4E31-AE61-51AFA73D4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61A50-C68B-4D48-80D0-20FDE895F5A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12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0AB5111-769E-4935-A1E2-6A759DCDF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CF97F-9F8A-4577-B68C-0BEDFA96EAAF}" type="datetimeFigureOut">
              <a:rPr lang="pl-PL"/>
              <a:pPr>
                <a:defRPr/>
              </a:pPr>
              <a:t>2019-11-21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5F5E34A-50C3-4E5E-861C-14B3781DE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A270E08-F716-49BF-9153-C180FE851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871C8-9AC5-4472-A8B0-18935B0D0A6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6112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7F4D706-1326-43A9-A75C-FA3B467E1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CDA25-6CB5-4EF4-973D-F994B3514694}" type="datetimeFigureOut">
              <a:rPr lang="pl-PL"/>
              <a:pPr>
                <a:defRPr/>
              </a:pPr>
              <a:t>2019-11-21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683471D-DF52-4740-A1C0-7FE7F7BA6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F1071A2-D244-4B47-A88A-35097387A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A98FF-C380-4FB6-87A0-CE27AA684C8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3165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52525585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39750" y="1844675"/>
            <a:ext cx="3990975" cy="3816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83125" y="1844675"/>
            <a:ext cx="3992563" cy="3816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57583591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9895901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76612250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05324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75234742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72612262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174F544-45F5-4435-B76D-BFEB6FFF37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87675" y="549275"/>
            <a:ext cx="568801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 wzorca tytułu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106B930-3D09-4D2D-B982-C036CC1D86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844675"/>
            <a:ext cx="813593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</p:sldLayoutIdLst>
  <p:transition spd="slow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v"/>
        <a:defRPr sz="24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 2" panose="05020102010507070707" pitchFamily="18" charset="2"/>
        <a:buChar char="²"/>
        <a:defRPr sz="2200">
          <a:solidFill>
            <a:srgbClr val="606060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 2" panose="05020102010507070707" pitchFamily="18" charset="2"/>
        <a:buChar char="±"/>
        <a:defRPr sz="2000">
          <a:solidFill>
            <a:srgbClr val="606060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 2" panose="05020102010507070707" pitchFamily="18" charset="2"/>
        <a:buChar char="³"/>
        <a:defRPr>
          <a:solidFill>
            <a:srgbClr val="606060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 2" panose="05020102010507070707" pitchFamily="18" charset="2"/>
        <a:buChar char="°"/>
        <a:defRPr sz="1600">
          <a:solidFill>
            <a:srgbClr val="606060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°"/>
        <a:defRPr sz="1600">
          <a:solidFill>
            <a:srgbClr val="606060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°"/>
        <a:defRPr sz="1600">
          <a:solidFill>
            <a:srgbClr val="606060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°"/>
        <a:defRPr sz="1600">
          <a:solidFill>
            <a:srgbClr val="606060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°"/>
        <a:defRPr sz="1600">
          <a:solidFill>
            <a:srgbClr val="606060"/>
          </a:solidFill>
          <a:latin typeface="+mn-lt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ymbol zastępczy tytułu 1">
            <a:extLst>
              <a:ext uri="{FF2B5EF4-FFF2-40B4-BE49-F238E27FC236}">
                <a16:creationId xmlns:a16="http://schemas.microsoft.com/office/drawing/2014/main" id="{1E9F529B-56BB-4259-837F-CDA24B4232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2051" name="Symbol zastępczy tekstu 2">
            <a:extLst>
              <a:ext uri="{FF2B5EF4-FFF2-40B4-BE49-F238E27FC236}">
                <a16:creationId xmlns:a16="http://schemas.microsoft.com/office/drawing/2014/main" id="{0A9CB02F-6272-49E6-9BFB-6B9D12C742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044E049-BA97-431B-A4B0-C139A05188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1B8AC2-D4A8-477C-9CAE-2E51CFC83702}" type="datetimeFigureOut">
              <a:rPr lang="pl-PL"/>
              <a:pPr>
                <a:defRPr/>
              </a:pPr>
              <a:t>2019-11-21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B8E8BB6-DF46-45E8-AFB5-5A9D781A0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1DBB080-D1CC-4D60-8109-359050498C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A334109-731B-4D95-9ED6-B5BF1ED9CDC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6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jpeg"/><Relationship Id="rId5" Type="http://schemas.openxmlformats.org/officeDocument/2006/relationships/image" Target="../media/image8.emf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8">
            <a:extLst>
              <a:ext uri="{FF2B5EF4-FFF2-40B4-BE49-F238E27FC236}">
                <a16:creationId xmlns:a16="http://schemas.microsoft.com/office/drawing/2014/main" id="{8CEB9379-8C60-48BB-BE9B-5770E56E5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4575"/>
            <a:ext cx="91440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1F67A1BF-7111-48E1-B6D0-F90072624F27}"/>
              </a:ext>
            </a:extLst>
          </p:cNvPr>
          <p:cNvSpPr/>
          <p:nvPr/>
        </p:nvSpPr>
        <p:spPr bwMode="auto">
          <a:xfrm>
            <a:off x="2251075" y="1036638"/>
            <a:ext cx="4932363" cy="7265987"/>
          </a:xfrm>
          <a:prstGeom prst="rect">
            <a:avLst/>
          </a:prstGeom>
          <a:solidFill>
            <a:schemeClr val="accent1">
              <a:lumMod val="25000"/>
              <a:alpha val="46000"/>
            </a:schemeClr>
          </a:solidFill>
          <a:ln w="476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pl-PL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3E89B725-FEF8-4BBF-A40E-9CAA89C7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15888"/>
            <a:ext cx="865187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Prostokąt 1">
            <a:extLst>
              <a:ext uri="{FF2B5EF4-FFF2-40B4-BE49-F238E27FC236}">
                <a16:creationId xmlns:a16="http://schemas.microsoft.com/office/drawing/2014/main" id="{B3C036D6-C34C-40E5-B4F0-18E08B3B7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028700"/>
            <a:ext cx="835342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KONSULTACJE SPOŁECZNE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40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3000" b="0" dirty="0">
                <a:solidFill>
                  <a:srgbClr val="FFFFFF"/>
                </a:solidFill>
                <a:latin typeface="Arial" panose="020B0604020202020204" pitchFamily="34" charset="0"/>
              </a:rPr>
              <a:t>projektu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br>
              <a:rPr lang="pl-PL" altLang="pl-PL" sz="3600" b="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pl-PL" altLang="pl-PL" sz="3600" i="1" dirty="0">
                <a:solidFill>
                  <a:srgbClr val="FFFFFF"/>
                </a:solidFill>
                <a:latin typeface="Arial" panose="020B0604020202020204" pitchFamily="34" charset="0"/>
              </a:rPr>
              <a:t>Strategii rozwoju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3600" i="1" dirty="0">
                <a:solidFill>
                  <a:srgbClr val="FFFFFF"/>
                </a:solidFill>
                <a:latin typeface="Arial" panose="020B0604020202020204" pitchFamily="34" charset="0"/>
              </a:rPr>
              <a:t> województwa</a:t>
            </a:r>
            <a:br>
              <a:rPr lang="pl-PL" altLang="pl-PL" sz="36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pl-PL" altLang="pl-PL" sz="3600" dirty="0">
                <a:solidFill>
                  <a:srgbClr val="FFFFFF"/>
                </a:solidFill>
                <a:latin typeface="Arial" panose="020B0604020202020204" pitchFamily="34" charset="0"/>
              </a:rPr>
              <a:t>- </a:t>
            </a:r>
            <a:r>
              <a:rPr lang="pl-PL" altLang="pl-PL" sz="3600" i="1" dirty="0">
                <a:solidFill>
                  <a:srgbClr val="FFFFFF"/>
                </a:solidFill>
                <a:latin typeface="Arial" panose="020B0604020202020204" pitchFamily="34" charset="0"/>
              </a:rPr>
              <a:t>Podkarpackie 2030</a:t>
            </a:r>
            <a:endParaRPr lang="pl-PL" altLang="pl-PL" sz="36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98" name="Rectangle 3">
            <a:extLst>
              <a:ext uri="{FF2B5EF4-FFF2-40B4-BE49-F238E27FC236}">
                <a16:creationId xmlns:a16="http://schemas.microsoft.com/office/drawing/2014/main" id="{E7491D7C-B7D4-4999-91F3-D043AD2735A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51075" y="6315075"/>
            <a:ext cx="4932363" cy="5429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2300" b="1" dirty="0">
                <a:solidFill>
                  <a:srgbClr val="0070C0"/>
                </a:solidFill>
                <a:latin typeface="Arial" panose="020B0604020202020204" pitchFamily="34" charset="0"/>
              </a:rPr>
              <a:t>Jasło, 20 listopada 2019 r.</a:t>
            </a:r>
            <a:endParaRPr lang="pl-PL" altLang="pl-PL" sz="23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pl-PL" altLang="pl-PL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pl-PL" altLang="pl-PL" sz="1200" i="1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pole tekstowe 12">
            <a:extLst>
              <a:ext uri="{FF2B5EF4-FFF2-40B4-BE49-F238E27FC236}">
                <a16:creationId xmlns:a16="http://schemas.microsoft.com/office/drawing/2014/main" id="{D33FA935-0259-4E33-9F74-33CE4A05D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438" y="6581775"/>
            <a:ext cx="2058987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l-PL" altLang="pl-PL" sz="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Źródło fotografii https://citik.jaslo.pl/album/galeria-miejska/</a:t>
            </a:r>
            <a:endParaRPr lang="pl-PL" altLang="pl-PL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D28A1CE3-52AF-4F61-BF45-F74CB23FB1A9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0A388D8-8F2B-48DF-B9B0-3FCB670E7CEC}"/>
              </a:ext>
            </a:extLst>
          </p:cNvPr>
          <p:cNvSpPr/>
          <p:nvPr/>
        </p:nvSpPr>
        <p:spPr>
          <a:xfrm>
            <a:off x="0" y="262211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9913AA1-6A26-48D8-8C1E-FF91E6FCC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564" y="260648"/>
            <a:ext cx="8015286" cy="1203300"/>
          </a:xfrm>
        </p:spPr>
        <p:txBody>
          <a:bodyPr>
            <a:normAutofit fontScale="90000"/>
          </a:bodyPr>
          <a:lstStyle/>
          <a:p>
            <a: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 SWOT WOJEWÓDZTWA PODKARPACKIEGO</a:t>
            </a:r>
            <a:b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(efekt warsztatów Zespołu Roboczego - maj 2019r. Rzeszów)</a:t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200" b="1" dirty="0">
                <a:latin typeface="Arial" pitchFamily="34" charset="0"/>
                <a:cs typeface="Arial" pitchFamily="34" charset="0"/>
              </a:rPr>
              <a:t>SŁABE STRONY 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0" y="1472292"/>
            <a:ext cx="91440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Niezadowalający poziom współpracy międzysektorowej (przedsiębiorcy, JST, szkolnictwo, NGO)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Niewystarczający dostęp do wody odpowiedniej jakości (w tym niedostateczna jakość sieci wodociągowej)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Braki w zakresie infrastruktury gospodarki ściekowej, szczególnie na obszarach o rozproszonej zabudowie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Wysoki odsetek osób zatrudnionych w rolnictwie przy równoczesnej niskiej towarowości produkcji rolnej wynikającej z rozdrobnienia gospodarstw rolnych 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Słaba zdolność organizacji pozarządowych do generowania własnych środków finansowych oraz mały udział NGO zatrudniających pracowników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Luka kompetencyjna pomiędzy zapotrzebowaniem na rynku a osobami poszukującymi pracy, zwiększona przez niedopasowanie kierunków                   kształcenia wyższego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170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DF35622A-A756-40B0-954B-8166EFF00048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68D2495D-F3EC-4537-9DC7-228CD3BB7771}"/>
              </a:ext>
            </a:extLst>
          </p:cNvPr>
          <p:cNvSpPr/>
          <p:nvPr/>
        </p:nvSpPr>
        <p:spPr>
          <a:xfrm>
            <a:off x="0" y="404664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3377B84-09D2-4193-AC84-DE694003F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65304"/>
          </a:xfrm>
        </p:spPr>
        <p:txBody>
          <a:bodyPr>
            <a:normAutofit fontScale="90000"/>
          </a:bodyPr>
          <a:lstStyle/>
          <a:p>
            <a: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 SWOT WOJEWÓDZTWA PODKARPACKIEGO</a:t>
            </a:r>
            <a:b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(efekt warsztatów Zespołu Roboczego - maj 2019r. Rzeszów)</a:t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200" b="1" dirty="0">
                <a:latin typeface="Arial" pitchFamily="34" charset="0"/>
                <a:cs typeface="Arial" pitchFamily="34" charset="0"/>
              </a:rPr>
              <a:t>SZANSE</a:t>
            </a:r>
            <a:endParaRPr lang="pl-PL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1250DA-E050-4362-A061-03BBBA393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02016"/>
            <a:ext cx="8856984" cy="4408731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Systematyczny wzrost liczby spółek z udziałem kapitału zagranicznego jako szansa na nowe miejsca pracy i wzrost gospodarczy</a:t>
            </a:r>
          </a:p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Rozwój współpracy transgranicznej (w tym w ramach międzynarodowego rezerwatu biosfery „Karpaty Wschodnie” oraz Euroregionu Karpackiego)</a:t>
            </a:r>
          </a:p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Otwierający się rynek usług w ramach „srebrnej gospodarki” (</a:t>
            </a:r>
            <a:r>
              <a:rPr lang="pl-PL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silver</a:t>
            </a:r>
            <a:r>
              <a:rPr lang="pl-PL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economy</a:t>
            </a:r>
            <a:r>
              <a:rPr lang="pl-PL" sz="20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Rozwój badań, pojawianie się nowych technologii i wzrost świadomości społecznej w zakresie ochrony środowiska, energetyki i zrównoważonego rozwoju </a:t>
            </a:r>
          </a:p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Wzrastająca świadomość społeczeństwa w zakresie profilaktyki zdrowia oraz zdrowego trybu życia </a:t>
            </a:r>
          </a:p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Potencjał B+R podkarpackich uczelni oraz sektora prywatnego </a:t>
            </a:r>
          </a:p>
          <a:p>
            <a:pPr lvl="0">
              <a:spcBef>
                <a:spcPts val="0"/>
              </a:spcBef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2543651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6EBF6F8D-9EB4-403C-8EA4-CE9CF99AB578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A42877ED-99B2-4505-8ABC-E2C923CD0137}"/>
              </a:ext>
            </a:extLst>
          </p:cNvPr>
          <p:cNvSpPr/>
          <p:nvPr/>
        </p:nvSpPr>
        <p:spPr>
          <a:xfrm>
            <a:off x="0" y="220917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71A8C63-DF19-4E91-867F-ADBFC4F93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66935"/>
          </a:xfrm>
        </p:spPr>
        <p:txBody>
          <a:bodyPr>
            <a:normAutofit fontScale="90000"/>
          </a:bodyPr>
          <a:lstStyle/>
          <a:p>
            <a: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 SWOT WOJEWÓDZTWA PODKARPACKIEGO</a:t>
            </a:r>
            <a:b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(efekt warsztatów Zespołu Roboczego - maj 2019r. Rzeszów)</a:t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200" b="1" dirty="0">
                <a:latin typeface="Arial" pitchFamily="34" charset="0"/>
                <a:cs typeface="Arial" pitchFamily="34" charset="0"/>
              </a:rPr>
              <a:t>ZAGROŻENIA</a:t>
            </a:r>
            <a:br>
              <a:rPr lang="pl-PL" sz="2200" b="1" dirty="0">
                <a:latin typeface="Arial" pitchFamily="34" charset="0"/>
                <a:cs typeface="Arial" pitchFamily="34" charset="0"/>
              </a:rPr>
            </a:br>
            <a:endParaRPr lang="pl-PL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5FCA5A6B-3821-4487-A8A8-AD89C2DF9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72816"/>
            <a:ext cx="9036496" cy="4735062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Peryferyjne położenie i słabe skomunikowanie ze stolicą kraju </a:t>
            </a:r>
          </a:p>
          <a:p>
            <a:pPr lvl="0">
              <a:spcBef>
                <a:spcPts val="0"/>
              </a:spcBef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Wysoka wrażliwość sektora turystycznego na zmiany w koniunkturze gospodarczej </a:t>
            </a:r>
          </a:p>
          <a:p>
            <a:pPr lvl="0">
              <a:spcBef>
                <a:spcPts val="0"/>
              </a:spcBef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Niewystarczające dostosowanie rozwiązań prawnych do współpracy</a:t>
            </a:r>
          </a:p>
          <a:p>
            <a:pPr lvl="0">
              <a:spcBef>
                <a:spcPts val="0"/>
              </a:spcBef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Odpływ młodych, aktywnych i wysoko wykwalifikowanych kadr </a:t>
            </a:r>
          </a:p>
          <a:p>
            <a:pPr lvl="0">
              <a:spcBef>
                <a:spcPts val="0"/>
              </a:spcBef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Niewystarczająca (i nie w pełni spójna) współpraca województw i regionów państw sąsiednich z województwem podkarpackim w zakresie ochrony przed zagrożeniami i ochrony środowiska </a:t>
            </a:r>
          </a:p>
        </p:txBody>
      </p:sp>
    </p:spTree>
    <p:extLst>
      <p:ext uri="{BB962C8B-B14F-4D97-AF65-F5344CB8AC3E}">
        <p14:creationId xmlns:p14="http://schemas.microsoft.com/office/powerpoint/2010/main" val="831174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>
            <a:extLst>
              <a:ext uri="{FF2B5EF4-FFF2-40B4-BE49-F238E27FC236}">
                <a16:creationId xmlns:a16="http://schemas.microsoft.com/office/drawing/2014/main" id="{B32949F5-7D3D-4C2F-B610-C6D0B6311C19}"/>
              </a:ext>
            </a:extLst>
          </p:cNvPr>
          <p:cNvSpPr/>
          <p:nvPr/>
        </p:nvSpPr>
        <p:spPr>
          <a:xfrm>
            <a:off x="0" y="5301208"/>
            <a:ext cx="9090588" cy="5739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65A5B61-E4A3-4561-9B3B-75293F03D7E0}"/>
              </a:ext>
            </a:extLst>
          </p:cNvPr>
          <p:cNvSpPr txBox="1"/>
          <p:nvPr/>
        </p:nvSpPr>
        <p:spPr>
          <a:xfrm>
            <a:off x="647564" y="1720206"/>
            <a:ext cx="78488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29.10.2018 r.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Uchwała Sejmiku Województwa Podkarpackiego nr LXII/986/18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sprawie przystąpienia do opracowania Strategii rozwoju województwa – Podkarpackie 2030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kwartał 2019 r.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Wybór eksperta zewnętrznego do nadzoru merytorycznego 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powołanie Zespołu Roboczego ds. opracowania SRW 2030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III kwartał 2019 r.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Przyjęcie Założeń Strategii rozwoju województwa – Podkarpackie 2030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III kwartał 2019 r.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Wskazanie Zespołów Zadaniowych dla poszczególnych obszarów tematycznych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IV kwartał 2019 r.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Opracowanie części kierunkowej </a:t>
            </a:r>
            <a:r>
              <a:rPr kumimoji="0" lang="pl-PL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Strategii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ram finansowych i scenariuszy rozwojowych województwa, ewaluacji ex-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ante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04A2E735-D024-44A8-B8D3-E5D2B2B88F87}"/>
              </a:ext>
            </a:extLst>
          </p:cNvPr>
          <p:cNvSpPr/>
          <p:nvPr/>
        </p:nvSpPr>
        <p:spPr>
          <a:xfrm>
            <a:off x="0" y="5229200"/>
            <a:ext cx="4572000" cy="16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ytuł 18">
            <a:extLst>
              <a:ext uri="{FF2B5EF4-FFF2-40B4-BE49-F238E27FC236}">
                <a16:creationId xmlns:a16="http://schemas.microsoft.com/office/drawing/2014/main" id="{ABBAFC63-781F-468D-88BD-B7EFCED4A277}"/>
              </a:ext>
            </a:extLst>
          </p:cNvPr>
          <p:cNvSpPr txBox="1">
            <a:spLocks/>
          </p:cNvSpPr>
          <p:nvPr/>
        </p:nvSpPr>
        <p:spPr>
          <a:xfrm>
            <a:off x="0" y="227838"/>
            <a:ext cx="9144000" cy="1019116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1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ETAPY PRZYGOTOWANIA STRATEGII ROZWOJU WOJEWÓDZTWA – PODKARPACKIE 2030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343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B1B63C0F-26EE-4A15-A9C5-2692D76AF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260" y="476672"/>
            <a:ext cx="11051835" cy="614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703876" y="5547866"/>
            <a:ext cx="10461902" cy="1484784"/>
          </a:xfrm>
          <a:prstGeom prst="rect">
            <a:avLst/>
          </a:prstGeom>
        </p:spPr>
      </p:pic>
      <p:sp>
        <p:nvSpPr>
          <p:cNvPr id="2" name="Podtytuł 1"/>
          <p:cNvSpPr>
            <a:spLocks noGrp="1"/>
          </p:cNvSpPr>
          <p:nvPr>
            <p:ph type="subTitle" idx="1"/>
          </p:nvPr>
        </p:nvSpPr>
        <p:spPr>
          <a:xfrm>
            <a:off x="1259632" y="5547866"/>
            <a:ext cx="6400800" cy="1385814"/>
          </a:xfrm>
        </p:spPr>
        <p:txBody>
          <a:bodyPr/>
          <a:lstStyle/>
          <a:p>
            <a:r>
              <a:rPr lang="pl-PL" sz="20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projekt</a:t>
            </a:r>
            <a:br>
              <a:rPr lang="pl-PL" sz="20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pl-PL" sz="2400" b="1" i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Strategia rozwoju województwa</a:t>
            </a:r>
            <a:br>
              <a:rPr lang="pl-PL" sz="24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pl-PL" sz="24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</a:t>
            </a:r>
            <a:r>
              <a:rPr lang="pl-PL" sz="2400" b="1" i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Podkarpackie 2030</a:t>
            </a:r>
            <a:endParaRPr lang="pl-PL" sz="2400" dirty="0"/>
          </a:p>
        </p:txBody>
      </p:sp>
      <p:pic>
        <p:nvPicPr>
          <p:cNvPr id="22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5976" y="-374188"/>
            <a:ext cx="10461902" cy="1484784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683568" y="2612169"/>
            <a:ext cx="7996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536" y="111075"/>
            <a:ext cx="792088" cy="93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49372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>
            <a:extLst>
              <a:ext uri="{FF2B5EF4-FFF2-40B4-BE49-F238E27FC236}">
                <a16:creationId xmlns:a16="http://schemas.microsoft.com/office/drawing/2014/main" id="{46710A91-6966-4140-BC24-2521F60C9EBA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83EA3822-EC3B-4C41-9E5B-88EE240CA693}"/>
              </a:ext>
            </a:extLst>
          </p:cNvPr>
          <p:cNvSpPr/>
          <p:nvPr/>
        </p:nvSpPr>
        <p:spPr>
          <a:xfrm>
            <a:off x="0" y="404664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2000" b="1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UKŁAD </a:t>
            </a:r>
            <a:r>
              <a:rPr lang="pl-PL" sz="2000" i="1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PROJEKTU </a:t>
            </a:r>
            <a:r>
              <a:rPr kumimoji="0" lang="pl-PL" sz="2000" b="1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STRATEGII ROZOWJU WOJEWÓDZTWA – PODKARPACKIE 2030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31AA9A6E-AF6B-4512-83B4-088A39E7BCB7}"/>
              </a:ext>
            </a:extLst>
          </p:cNvPr>
          <p:cNvSpPr/>
          <p:nvPr/>
        </p:nvSpPr>
        <p:spPr>
          <a:xfrm>
            <a:off x="0" y="5301208"/>
            <a:ext cx="9090588" cy="566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23">
            <a:extLst>
              <a:ext uri="{FF2B5EF4-FFF2-40B4-BE49-F238E27FC236}">
                <a16:creationId xmlns:a16="http://schemas.microsoft.com/office/drawing/2014/main" id="{BD9A889C-3E61-48AB-8881-2148ED3692EB}"/>
              </a:ext>
            </a:extLst>
          </p:cNvPr>
          <p:cNvSpPr/>
          <p:nvPr/>
        </p:nvSpPr>
        <p:spPr>
          <a:xfrm>
            <a:off x="568901" y="5322803"/>
            <a:ext cx="7783633" cy="5660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RAMY FINANSOWE i SYSTEM REALIZACJI SRW 2030 </a:t>
            </a:r>
          </a:p>
        </p:txBody>
      </p:sp>
      <p:sp>
        <p:nvSpPr>
          <p:cNvPr id="22" name="Rounded Rectangle 23">
            <a:extLst>
              <a:ext uri="{FF2B5EF4-FFF2-40B4-BE49-F238E27FC236}">
                <a16:creationId xmlns:a16="http://schemas.microsoft.com/office/drawing/2014/main" id="{209D3792-A00E-4AB0-BBFA-00E39EFEE38D}"/>
              </a:ext>
            </a:extLst>
          </p:cNvPr>
          <p:cNvSpPr/>
          <p:nvPr/>
        </p:nvSpPr>
        <p:spPr>
          <a:xfrm>
            <a:off x="1117938" y="3745892"/>
            <a:ext cx="7234596" cy="5660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SCENARIUSZE ROZWOJU WOJEWÓDZTWA</a:t>
            </a:r>
          </a:p>
        </p:txBody>
      </p:sp>
      <p:sp>
        <p:nvSpPr>
          <p:cNvPr id="20" name="Rounded Rectangle 23">
            <a:extLst>
              <a:ext uri="{FF2B5EF4-FFF2-40B4-BE49-F238E27FC236}">
                <a16:creationId xmlns:a16="http://schemas.microsoft.com/office/drawing/2014/main" id="{2CF874BE-5065-422F-990F-222BC06CF78E}"/>
              </a:ext>
            </a:extLst>
          </p:cNvPr>
          <p:cNvSpPr/>
          <p:nvPr/>
        </p:nvSpPr>
        <p:spPr>
          <a:xfrm>
            <a:off x="695925" y="2134632"/>
            <a:ext cx="7656609" cy="5660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2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DIAGNOZA STRATEGICZNA I ANALIZA SWOT </a:t>
            </a:r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D57C249F-6E9C-4509-8817-BC71B11BB009}"/>
              </a:ext>
            </a:extLst>
          </p:cNvPr>
          <p:cNvSpPr/>
          <p:nvPr/>
        </p:nvSpPr>
        <p:spPr>
          <a:xfrm>
            <a:off x="422916" y="1359179"/>
            <a:ext cx="7929618" cy="5660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UWARUNKOWANIA ZEWNĘTRZNE STRATEGII</a:t>
            </a:r>
          </a:p>
        </p:txBody>
      </p:sp>
      <p:sp>
        <p:nvSpPr>
          <p:cNvPr id="15" name="Arc 14"/>
          <p:cNvSpPr/>
          <p:nvPr/>
        </p:nvSpPr>
        <p:spPr>
          <a:xfrm rot="2700000">
            <a:off x="-4519311" y="752360"/>
            <a:ext cx="5822271" cy="5822271"/>
          </a:xfrm>
          <a:prstGeom prst="arc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83277" y="2054127"/>
            <a:ext cx="714380" cy="71438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85651" y="2921440"/>
            <a:ext cx="7266883" cy="5660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WIZJA WOJEWÓDZTWA PODKARPACKIEGO 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I UKŁAD CELÓW STRTEGII </a:t>
            </a:r>
            <a:endParaRPr kumimoji="0" lang="pl-PL" sz="1800" b="1" i="1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851467" y="2845934"/>
            <a:ext cx="714380" cy="71438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239474" y="1298586"/>
            <a:ext cx="714380" cy="71438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850000" y="3676105"/>
            <a:ext cx="714380" cy="71438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239474" y="5283100"/>
            <a:ext cx="714380" cy="71438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ounded Rectangle 23">
            <a:extLst>
              <a:ext uri="{FF2B5EF4-FFF2-40B4-BE49-F238E27FC236}">
                <a16:creationId xmlns:a16="http://schemas.microsoft.com/office/drawing/2014/main" id="{08A2140D-E7C8-4D1C-B3DF-D250D15B0A14}"/>
              </a:ext>
            </a:extLst>
          </p:cNvPr>
          <p:cNvSpPr/>
          <p:nvPr/>
        </p:nvSpPr>
        <p:spPr>
          <a:xfrm>
            <a:off x="692716" y="4597659"/>
            <a:ext cx="7659818" cy="5660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OBSZARY TEMATYCZNE, PRIORYTETY, KIERUNKI DZIAŁAŃ</a:t>
            </a:r>
          </a:p>
        </p:txBody>
      </p:sp>
      <p:sp>
        <p:nvSpPr>
          <p:cNvPr id="33" name="Oval 30">
            <a:extLst>
              <a:ext uri="{FF2B5EF4-FFF2-40B4-BE49-F238E27FC236}">
                <a16:creationId xmlns:a16="http://schemas.microsoft.com/office/drawing/2014/main" id="{74CA89F7-8252-463C-BE96-5AE88FAD8508}"/>
              </a:ext>
            </a:extLst>
          </p:cNvPr>
          <p:cNvSpPr/>
          <p:nvPr/>
        </p:nvSpPr>
        <p:spPr>
          <a:xfrm>
            <a:off x="567403" y="4511554"/>
            <a:ext cx="714380" cy="71438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6223751-ACAA-4A42-9AE9-E08F172F24FB}"/>
              </a:ext>
            </a:extLst>
          </p:cNvPr>
          <p:cNvSpPr txBox="1"/>
          <p:nvPr/>
        </p:nvSpPr>
        <p:spPr>
          <a:xfrm>
            <a:off x="4211960" y="692696"/>
            <a:ext cx="3744416" cy="445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20252CF-7381-4024-A161-95C8CBA9BFB8}"/>
              </a:ext>
            </a:extLst>
          </p:cNvPr>
          <p:cNvSpPr/>
          <p:nvPr/>
        </p:nvSpPr>
        <p:spPr>
          <a:xfrm>
            <a:off x="0" y="5301208"/>
            <a:ext cx="9090588" cy="1556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6808"/>
            <a:ext cx="8229600" cy="1143000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WIZJA WOJEWÓDZTWA PODKARPACKIEGO</a:t>
            </a:r>
            <a:endParaRPr lang="pl-PL" sz="2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F8DA47EF-92C3-40CC-B7AA-318D6A5B0A60}"/>
              </a:ext>
            </a:extLst>
          </p:cNvPr>
          <p:cNvCxnSpPr>
            <a:cxnSpLocks/>
          </p:cNvCxnSpPr>
          <p:nvPr/>
        </p:nvCxnSpPr>
        <p:spPr>
          <a:xfrm>
            <a:off x="31190" y="1052736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C:\Users\j.stachurska\AppData\Local\Microsoft\Windows\Temporary Internet Files\Content.Outlook\UD42YJX5\droga.jpg">
            <a:extLst>
              <a:ext uri="{FF2B5EF4-FFF2-40B4-BE49-F238E27FC236}">
                <a16:creationId xmlns:a16="http://schemas.microsoft.com/office/drawing/2014/main" id="{428F523A-728D-4EF5-BDB9-E93689119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5556" t="7169" b="21139"/>
          <a:stretch>
            <a:fillRect/>
          </a:stretch>
        </p:blipFill>
        <p:spPr bwMode="auto">
          <a:xfrm>
            <a:off x="-42302" y="1098119"/>
            <a:ext cx="9175191" cy="5715000"/>
          </a:xfrm>
          <a:prstGeom prst="rect">
            <a:avLst/>
          </a:prstGeom>
          <a:noFill/>
        </p:spPr>
      </p:pic>
      <p:sp>
        <p:nvSpPr>
          <p:cNvPr id="9" name="Rounded Rectangle 28">
            <a:extLst>
              <a:ext uri="{FF2B5EF4-FFF2-40B4-BE49-F238E27FC236}">
                <a16:creationId xmlns:a16="http://schemas.microsoft.com/office/drawing/2014/main" id="{5FCEBA2A-F54F-4258-A0EC-4C841FB9348B}"/>
              </a:ext>
            </a:extLst>
          </p:cNvPr>
          <p:cNvSpPr/>
          <p:nvPr/>
        </p:nvSpPr>
        <p:spPr>
          <a:xfrm>
            <a:off x="426368" y="1275656"/>
            <a:ext cx="8291264" cy="2657400"/>
          </a:xfrm>
          <a:prstGeom prst="roundRect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2030 roku województwo podkarpackie to obszar innowacyjnego i zrównoważonego rozwoju gospodarczego, odpowiedzialnie wykorzystujący wewnętrzne potencjały </a:t>
            </a:r>
            <a:b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zapewniający wysoką jakość życia mieszkańców we wszystkich subregionach oraz lider rozwoju wśród województw makroregionu Polski Wschodniej i aktywny uczestnik relacji transgranicznych.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id="{3FA9EB9B-BEEA-4CD8-BC71-4C0281893183}"/>
              </a:ext>
            </a:extLst>
          </p:cNvPr>
          <p:cNvSpPr/>
          <p:nvPr/>
        </p:nvSpPr>
        <p:spPr>
          <a:xfrm>
            <a:off x="211025" y="4365104"/>
            <a:ext cx="5225071" cy="2280792"/>
          </a:xfrm>
          <a:prstGeom prst="roundRect">
            <a:avLst/>
          </a:prstGeom>
          <a:solidFill>
            <a:schemeClr val="accent5">
              <a:alpha val="48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Warunki realizacji wizji: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Potencjał finansowy interesariuszy rozwoju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Realizacja inwestycji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Dostępność transportowa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Procesy demograficzne i  społeczne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Dostępność kapitału ludzkiego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8B30A696-928C-4E76-9544-431D6033871A}"/>
              </a:ext>
            </a:extLst>
          </p:cNvPr>
          <p:cNvSpPr/>
          <p:nvPr/>
        </p:nvSpPr>
        <p:spPr>
          <a:xfrm>
            <a:off x="0" y="5301208"/>
            <a:ext cx="9090588" cy="1556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Symbol zastępczy zawartości 4">
            <a:extLst>
              <a:ext uri="{FF2B5EF4-FFF2-40B4-BE49-F238E27FC236}">
                <a16:creationId xmlns:a16="http://schemas.microsoft.com/office/drawing/2014/main" id="{E5EA416A-8B00-4066-AC02-763637B134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9808"/>
            <a:ext cx="9144000" cy="569819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EFC98CC-3776-486D-8AAB-09E3270AB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564" y="188640"/>
            <a:ext cx="8229600" cy="1152128"/>
          </a:xfrm>
        </p:spPr>
        <p:txBody>
          <a:bodyPr>
            <a:noAutofit/>
          </a:bodyPr>
          <a:lstStyle/>
          <a:p>
            <a:b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1410051F-2E9D-409E-B066-1C88E6A37A25}"/>
              </a:ext>
            </a:extLst>
          </p:cNvPr>
          <p:cNvCxnSpPr>
            <a:cxnSpLocks/>
          </p:cNvCxnSpPr>
          <p:nvPr/>
        </p:nvCxnSpPr>
        <p:spPr>
          <a:xfrm>
            <a:off x="0" y="1145744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ytuł 1">
            <a:extLst>
              <a:ext uri="{FF2B5EF4-FFF2-40B4-BE49-F238E27FC236}">
                <a16:creationId xmlns:a16="http://schemas.microsoft.com/office/drawing/2014/main" id="{27BA1E28-A872-449B-81D8-FFDBCB4D33E2}"/>
              </a:ext>
            </a:extLst>
          </p:cNvPr>
          <p:cNvSpPr txBox="1">
            <a:spLocks/>
          </p:cNvSpPr>
          <p:nvPr/>
        </p:nvSpPr>
        <p:spPr>
          <a:xfrm>
            <a:off x="457200" y="16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CEL GŁÓWNY </a:t>
            </a: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STRATEGII</a:t>
            </a:r>
            <a:endParaRPr kumimoji="0" lang="pl-PL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Rounded Rectangle 28">
            <a:extLst>
              <a:ext uri="{FF2B5EF4-FFF2-40B4-BE49-F238E27FC236}">
                <a16:creationId xmlns:a16="http://schemas.microsoft.com/office/drawing/2014/main" id="{69415725-8148-4577-BECF-E2DD92032F1A}"/>
              </a:ext>
            </a:extLst>
          </p:cNvPr>
          <p:cNvSpPr/>
          <p:nvPr/>
        </p:nvSpPr>
        <p:spPr>
          <a:xfrm>
            <a:off x="494546" y="1331640"/>
            <a:ext cx="8291264" cy="2705245"/>
          </a:xfrm>
          <a:prstGeom prst="roundRect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Odpowiedzialne i efektywne wykorzystanie zasobów </a:t>
            </a:r>
            <a:r>
              <a:rPr kumimoji="0" lang="pl-PL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endo</a:t>
            </a: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egzogenicznych regionu, zapewniające trwały, zrównoważony i terytorialnie równomierny rozwój gospodarczy oraz wysoką jakość życia mieszkańców województwa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id="{C540B348-8F7A-4B55-84E0-E75EDC4A3CFE}"/>
              </a:ext>
            </a:extLst>
          </p:cNvPr>
          <p:cNvSpPr/>
          <p:nvPr/>
        </p:nvSpPr>
        <p:spPr>
          <a:xfrm>
            <a:off x="78133" y="4623272"/>
            <a:ext cx="2934412" cy="1648341"/>
          </a:xfrm>
          <a:prstGeom prst="roundRect">
            <a:avLst/>
          </a:prstGeom>
          <a:solidFill>
            <a:schemeClr val="tx2">
              <a:lumMod val="40000"/>
              <a:lumOff val="6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 realizowany poprzez: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obszarów tematycznych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 priorytetów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79 kierunków działań </a:t>
            </a:r>
          </a:p>
        </p:txBody>
      </p:sp>
    </p:spTree>
    <p:extLst>
      <p:ext uri="{BB962C8B-B14F-4D97-AF65-F5344CB8AC3E}">
        <p14:creationId xmlns:p14="http://schemas.microsoft.com/office/powerpoint/2010/main" val="1753174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78219057-60D8-41E9-8C15-9BA8ABB69ED6}"/>
              </a:ext>
            </a:extLst>
          </p:cNvPr>
          <p:cNvSpPr/>
          <p:nvPr/>
        </p:nvSpPr>
        <p:spPr>
          <a:xfrm>
            <a:off x="-9475" y="408933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B454D8D1-B0BC-4CE6-B5CB-F00655AF2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56" y="268644"/>
            <a:ext cx="8229600" cy="1143000"/>
          </a:xfrm>
        </p:spPr>
        <p:txBody>
          <a:bodyPr>
            <a:normAutofit/>
          </a:bodyPr>
          <a:lstStyle/>
          <a:p>
            <a:br>
              <a:rPr lang="pl-PL" sz="2000" b="1" dirty="0">
                <a:latin typeface="Arial" pitchFamily="34" charset="0"/>
                <a:cs typeface="Arial" pitchFamily="34" charset="0"/>
              </a:rPr>
            </a:br>
            <a:r>
              <a:rPr lang="pl-PL" sz="2700" b="1" dirty="0">
                <a:latin typeface="Arial" panose="020B0604020202020204" pitchFamily="34" charset="0"/>
                <a:cs typeface="Arial" panose="020B0604020202020204" pitchFamily="34" charset="0"/>
              </a:rPr>
              <a:t>Układ logiczny części kierunkowej </a:t>
            </a:r>
            <a:r>
              <a:rPr lang="pl-PL" sz="2700" b="1" i="1" dirty="0">
                <a:latin typeface="Arial" panose="020B0604020202020204" pitchFamily="34" charset="0"/>
                <a:cs typeface="Arial" panose="020B0604020202020204" pitchFamily="34" charset="0"/>
              </a:rPr>
              <a:t>Strategii</a:t>
            </a:r>
            <a:br>
              <a:rPr lang="pl-PL" dirty="0"/>
            </a:br>
            <a:endParaRPr lang="pl-P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984CEF26-2471-4E71-88E9-EACEE83F2BCD}"/>
              </a:ext>
            </a:extLst>
          </p:cNvPr>
          <p:cNvGraphicFramePr>
            <a:graphicFrameLocks/>
          </p:cNvGraphicFramePr>
          <p:nvPr/>
        </p:nvGraphicFramePr>
        <p:xfrm>
          <a:off x="323528" y="764704"/>
          <a:ext cx="8363272" cy="5013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AF64AD7-C641-4299-838B-26DBB5124E73}"/>
              </a:ext>
            </a:extLst>
          </p:cNvPr>
          <p:cNvGraphicFramePr/>
          <p:nvPr/>
        </p:nvGraphicFramePr>
        <p:xfrm>
          <a:off x="457200" y="1647984"/>
          <a:ext cx="7812360" cy="3848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992723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896817AB-C1C1-4E44-9DE5-5905E079DE72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4BC649E8-AF1D-4C81-B846-16808BF4C5BA}"/>
              </a:ext>
            </a:extLst>
          </p:cNvPr>
          <p:cNvSpPr/>
          <p:nvPr/>
        </p:nvSpPr>
        <p:spPr>
          <a:xfrm>
            <a:off x="0" y="268644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98528" y="1153263"/>
            <a:ext cx="8393586" cy="882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GOSPODARKA I NAUKA</a:t>
            </a:r>
          </a:p>
        </p:txBody>
      </p:sp>
      <p:sp>
        <p:nvSpPr>
          <p:cNvPr id="30" name="Oval 29"/>
          <p:cNvSpPr/>
          <p:nvPr/>
        </p:nvSpPr>
        <p:spPr>
          <a:xfrm>
            <a:off x="218569" y="1153263"/>
            <a:ext cx="857256" cy="88200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1.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553050" y="4060041"/>
            <a:ext cx="8352927" cy="8616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DOSTĘPNOŚĆ USŁUG</a:t>
            </a:r>
          </a:p>
        </p:txBody>
      </p:sp>
      <p:sp>
        <p:nvSpPr>
          <p:cNvPr id="45" name="Oval 44"/>
          <p:cNvSpPr/>
          <p:nvPr/>
        </p:nvSpPr>
        <p:spPr>
          <a:xfrm>
            <a:off x="218569" y="4060041"/>
            <a:ext cx="857256" cy="88200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4.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551312" y="5022167"/>
            <a:ext cx="8352926" cy="8616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TERYTORIALNY WYMIAR</a:t>
            </a:r>
          </a:p>
        </p:txBody>
      </p:sp>
      <p:sp>
        <p:nvSpPr>
          <p:cNvPr id="47" name="Oval 46"/>
          <p:cNvSpPr/>
          <p:nvPr/>
        </p:nvSpPr>
        <p:spPr>
          <a:xfrm>
            <a:off x="218569" y="5023965"/>
            <a:ext cx="857256" cy="88200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5.</a:t>
            </a:r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id="{014FDEFC-E45F-43F0-9654-5CB847592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185" y="63"/>
            <a:ext cx="8229600" cy="1143000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UKŁAD OBSZARÓW TEMATYCZNYCH</a:t>
            </a:r>
            <a:endParaRPr lang="pl-PL" sz="2400" dirty="0">
              <a:solidFill>
                <a:srgbClr val="002060"/>
              </a:solidFill>
            </a:endParaRPr>
          </a:p>
        </p:txBody>
      </p:sp>
      <p:sp>
        <p:nvSpPr>
          <p:cNvPr id="15" name="Rounded Rectangle 28">
            <a:extLst>
              <a:ext uri="{FF2B5EF4-FFF2-40B4-BE49-F238E27FC236}">
                <a16:creationId xmlns:a16="http://schemas.microsoft.com/office/drawing/2014/main" id="{80F3BF96-2AAF-4FB2-8CEB-6A69DAE02FD0}"/>
              </a:ext>
            </a:extLst>
          </p:cNvPr>
          <p:cNvSpPr/>
          <p:nvPr/>
        </p:nvSpPr>
        <p:spPr>
          <a:xfrm>
            <a:off x="518855" y="2125589"/>
            <a:ext cx="8393586" cy="882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KAPITAŁ LUDZKI I SPOŁECZNY</a:t>
            </a:r>
          </a:p>
        </p:txBody>
      </p:sp>
      <p:sp>
        <p:nvSpPr>
          <p:cNvPr id="16" name="Oval 29">
            <a:extLst>
              <a:ext uri="{FF2B5EF4-FFF2-40B4-BE49-F238E27FC236}">
                <a16:creationId xmlns:a16="http://schemas.microsoft.com/office/drawing/2014/main" id="{9B07EDF1-CE26-4729-A434-28B9D068F90C}"/>
              </a:ext>
            </a:extLst>
          </p:cNvPr>
          <p:cNvSpPr/>
          <p:nvPr/>
        </p:nvSpPr>
        <p:spPr>
          <a:xfrm>
            <a:off x="218569" y="2115389"/>
            <a:ext cx="857256" cy="88200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2.</a:t>
            </a:r>
          </a:p>
        </p:txBody>
      </p:sp>
      <p:sp>
        <p:nvSpPr>
          <p:cNvPr id="17" name="Rounded Rectangle 28">
            <a:extLst>
              <a:ext uri="{FF2B5EF4-FFF2-40B4-BE49-F238E27FC236}">
                <a16:creationId xmlns:a16="http://schemas.microsoft.com/office/drawing/2014/main" id="{FCA48B64-63DB-485B-9153-A7DDFD1C0B01}"/>
              </a:ext>
            </a:extLst>
          </p:cNvPr>
          <p:cNvSpPr/>
          <p:nvPr/>
        </p:nvSpPr>
        <p:spPr>
          <a:xfrm>
            <a:off x="512391" y="3087715"/>
            <a:ext cx="8393586" cy="882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INFRASTRUKTURA DLA ZRÓWNOWAŻONEGO ROZWOJU I ŚRODOWISKA</a:t>
            </a:r>
          </a:p>
        </p:txBody>
      </p:sp>
      <p:sp>
        <p:nvSpPr>
          <p:cNvPr id="18" name="Oval 29">
            <a:extLst>
              <a:ext uri="{FF2B5EF4-FFF2-40B4-BE49-F238E27FC236}">
                <a16:creationId xmlns:a16="http://schemas.microsoft.com/office/drawing/2014/main" id="{269D13FF-433E-4FBB-A827-59DFB945DD5F}"/>
              </a:ext>
            </a:extLst>
          </p:cNvPr>
          <p:cNvSpPr/>
          <p:nvPr/>
        </p:nvSpPr>
        <p:spPr>
          <a:xfrm>
            <a:off x="218569" y="3097915"/>
            <a:ext cx="857256" cy="88200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3.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>
            <a:extLst>
              <a:ext uri="{FF2B5EF4-FFF2-40B4-BE49-F238E27FC236}">
                <a16:creationId xmlns:a16="http://schemas.microsoft.com/office/drawing/2014/main" id="{D8A4C327-75E4-4D6B-B1B4-2CF15F06F57B}"/>
              </a:ext>
            </a:extLst>
          </p:cNvPr>
          <p:cNvSpPr/>
          <p:nvPr/>
        </p:nvSpPr>
        <p:spPr>
          <a:xfrm>
            <a:off x="0" y="220917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5B62DF05-2984-4C04-A4D3-055155425286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B32949F5-7D3D-4C2F-B610-C6D0B6311C19}"/>
              </a:ext>
            </a:extLst>
          </p:cNvPr>
          <p:cNvSpPr/>
          <p:nvPr/>
        </p:nvSpPr>
        <p:spPr>
          <a:xfrm>
            <a:off x="0" y="5301208"/>
            <a:ext cx="9090588" cy="5739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98527" y="1302563"/>
            <a:ext cx="8393586" cy="88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Globalne mega-trendy  gospodarcze, społeczne i środowiskowe</a:t>
            </a:r>
          </a:p>
        </p:txBody>
      </p:sp>
      <p:sp>
        <p:nvSpPr>
          <p:cNvPr id="30" name="Oval 29"/>
          <p:cNvSpPr/>
          <p:nvPr/>
        </p:nvSpPr>
        <p:spPr>
          <a:xfrm>
            <a:off x="218569" y="1302563"/>
            <a:ext cx="857256" cy="88200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1.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539185" y="4221088"/>
            <a:ext cx="8352927" cy="861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Kolejne generacje dokumentów strategicznych</a:t>
            </a:r>
          </a:p>
        </p:txBody>
      </p:sp>
      <p:sp>
        <p:nvSpPr>
          <p:cNvPr id="45" name="Oval 44"/>
          <p:cNvSpPr/>
          <p:nvPr/>
        </p:nvSpPr>
        <p:spPr>
          <a:xfrm>
            <a:off x="218569" y="4221088"/>
            <a:ext cx="857256" cy="88200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4.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522074" y="5173014"/>
            <a:ext cx="8352926" cy="70217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Charakter nowych wyzwań</a:t>
            </a:r>
          </a:p>
        </p:txBody>
      </p:sp>
      <p:sp>
        <p:nvSpPr>
          <p:cNvPr id="47" name="Oval 46"/>
          <p:cNvSpPr/>
          <p:nvPr/>
        </p:nvSpPr>
        <p:spPr>
          <a:xfrm>
            <a:off x="218569" y="5162814"/>
            <a:ext cx="857256" cy="786466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5.</a:t>
            </a:r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id="{014FDEFC-E45F-43F0-9654-5CB847592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207" y="0"/>
            <a:ext cx="8393586" cy="1143000"/>
          </a:xfrm>
        </p:spPr>
        <p:txBody>
          <a:bodyPr>
            <a:noAutofit/>
          </a:bodyPr>
          <a:lstStyle/>
          <a:p>
            <a:r>
              <a:rPr lang="pl-PL" sz="2100" b="1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UWARUNKOWANIA ZEWNĘTRZNE </a:t>
            </a:r>
            <a:br>
              <a:rPr lang="pl-PL" sz="2100" b="1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100" b="1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STRATEGII ROZWOJU WOJEWÓDZTWA – PODKARPACKIE 2030</a:t>
            </a:r>
            <a:endParaRPr lang="pl-PL" sz="2400" dirty="0"/>
          </a:p>
        </p:txBody>
      </p:sp>
      <p:sp>
        <p:nvSpPr>
          <p:cNvPr id="15" name="Rounded Rectangle 28">
            <a:extLst>
              <a:ext uri="{FF2B5EF4-FFF2-40B4-BE49-F238E27FC236}">
                <a16:creationId xmlns:a16="http://schemas.microsoft.com/office/drawing/2014/main" id="{80F3BF96-2AAF-4FB2-8CEB-6A69DAE02FD0}"/>
              </a:ext>
            </a:extLst>
          </p:cNvPr>
          <p:cNvSpPr/>
          <p:nvPr/>
        </p:nvSpPr>
        <p:spPr>
          <a:xfrm>
            <a:off x="498528" y="2275662"/>
            <a:ext cx="8393586" cy="88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Polityka spójności i mechanizmy integracji europejskiej </a:t>
            </a:r>
          </a:p>
        </p:txBody>
      </p:sp>
      <p:sp>
        <p:nvSpPr>
          <p:cNvPr id="16" name="Oval 29">
            <a:extLst>
              <a:ext uri="{FF2B5EF4-FFF2-40B4-BE49-F238E27FC236}">
                <a16:creationId xmlns:a16="http://schemas.microsoft.com/office/drawing/2014/main" id="{9B07EDF1-CE26-4729-A434-28B9D068F90C}"/>
              </a:ext>
            </a:extLst>
          </p:cNvPr>
          <p:cNvSpPr/>
          <p:nvPr/>
        </p:nvSpPr>
        <p:spPr>
          <a:xfrm>
            <a:off x="218569" y="2275662"/>
            <a:ext cx="857256" cy="88200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2.</a:t>
            </a:r>
          </a:p>
        </p:txBody>
      </p:sp>
      <p:sp>
        <p:nvSpPr>
          <p:cNvPr id="17" name="Rounded Rectangle 28">
            <a:extLst>
              <a:ext uri="{FF2B5EF4-FFF2-40B4-BE49-F238E27FC236}">
                <a16:creationId xmlns:a16="http://schemas.microsoft.com/office/drawing/2014/main" id="{FCA48B64-63DB-485B-9153-A7DDFD1C0B01}"/>
              </a:ext>
            </a:extLst>
          </p:cNvPr>
          <p:cNvSpPr/>
          <p:nvPr/>
        </p:nvSpPr>
        <p:spPr>
          <a:xfrm>
            <a:off x="498528" y="3248762"/>
            <a:ext cx="8393586" cy="88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Priorytety gospodarcze rządu</a:t>
            </a:r>
          </a:p>
        </p:txBody>
      </p:sp>
      <p:sp>
        <p:nvSpPr>
          <p:cNvPr id="18" name="Oval 29">
            <a:extLst>
              <a:ext uri="{FF2B5EF4-FFF2-40B4-BE49-F238E27FC236}">
                <a16:creationId xmlns:a16="http://schemas.microsoft.com/office/drawing/2014/main" id="{269D13FF-433E-4FBB-A827-59DFB945DD5F}"/>
              </a:ext>
            </a:extLst>
          </p:cNvPr>
          <p:cNvSpPr/>
          <p:nvPr/>
        </p:nvSpPr>
        <p:spPr>
          <a:xfrm>
            <a:off x="218569" y="3248762"/>
            <a:ext cx="857256" cy="88200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195698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4BB37155-0ECD-4128-AEEE-E21DF6332BBD}"/>
              </a:ext>
            </a:extLst>
          </p:cNvPr>
          <p:cNvSpPr/>
          <p:nvPr/>
        </p:nvSpPr>
        <p:spPr>
          <a:xfrm>
            <a:off x="0" y="5301208"/>
            <a:ext cx="9090588" cy="1556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A42116CF-C5C0-4D10-9692-48F4C58FF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GOSPODARKA I NAUKA</a:t>
            </a: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AF2EA962-23E8-4242-A981-5E6DD28F6BF6}"/>
              </a:ext>
            </a:extLst>
          </p:cNvPr>
          <p:cNvCxnSpPr>
            <a:cxnSpLocks/>
          </p:cNvCxnSpPr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50ACF7F-1292-4D37-A65A-83861732E2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>
          <a:xfrm>
            <a:off x="1" y="1122834"/>
            <a:ext cx="9143999" cy="5715000"/>
          </a:xfrm>
        </p:spPr>
      </p:pic>
    </p:spTree>
    <p:extLst>
      <p:ext uri="{BB962C8B-B14F-4D97-AF65-F5344CB8AC3E}">
        <p14:creationId xmlns:p14="http://schemas.microsoft.com/office/powerpoint/2010/main" val="1480688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>
            <a:extLst>
              <a:ext uri="{FF2B5EF4-FFF2-40B4-BE49-F238E27FC236}">
                <a16:creationId xmlns:a16="http://schemas.microsoft.com/office/drawing/2014/main" id="{C361C057-D089-4279-83F5-B9DACD045013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643574" y="1404410"/>
          <a:ext cx="7848208" cy="4680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ytuł 1">
            <a:extLst>
              <a:ext uri="{FF2B5EF4-FFF2-40B4-BE49-F238E27FC236}">
                <a16:creationId xmlns:a16="http://schemas.microsoft.com/office/drawing/2014/main" id="{B454D8D1-B0BC-4CE6-B5CB-F00655AF2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br>
              <a:rPr lang="pl-PL" sz="2000" b="1" dirty="0">
                <a:latin typeface="Arial" pitchFamily="34" charset="0"/>
                <a:cs typeface="Arial" pitchFamily="34" charset="0"/>
              </a:rPr>
            </a:br>
            <a:r>
              <a:rPr lang="pl-PL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GOSPODARKA I NAUKA</a:t>
            </a:r>
            <a:b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UKŁAD PRIORYTETÓW</a:t>
            </a:r>
            <a:endParaRPr lang="pl-P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29">
            <a:extLst>
              <a:ext uri="{FF2B5EF4-FFF2-40B4-BE49-F238E27FC236}">
                <a16:creationId xmlns:a16="http://schemas.microsoft.com/office/drawing/2014/main" id="{C0D35D88-ECE2-4C6A-9C1E-EC40FAFD8CEE}"/>
              </a:ext>
            </a:extLst>
          </p:cNvPr>
          <p:cNvSpPr/>
          <p:nvPr/>
        </p:nvSpPr>
        <p:spPr>
          <a:xfrm>
            <a:off x="1043608" y="1404410"/>
            <a:ext cx="929264" cy="944469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1.1.</a:t>
            </a:r>
          </a:p>
        </p:txBody>
      </p:sp>
      <p:sp>
        <p:nvSpPr>
          <p:cNvPr id="10" name="Oval 29">
            <a:extLst>
              <a:ext uri="{FF2B5EF4-FFF2-40B4-BE49-F238E27FC236}">
                <a16:creationId xmlns:a16="http://schemas.microsoft.com/office/drawing/2014/main" id="{D596D6D0-5E62-40D7-BE1A-8FB8EC3FC2AB}"/>
              </a:ext>
            </a:extLst>
          </p:cNvPr>
          <p:cNvSpPr/>
          <p:nvPr/>
        </p:nvSpPr>
        <p:spPr>
          <a:xfrm>
            <a:off x="1043608" y="2538867"/>
            <a:ext cx="929264" cy="944469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1.2.</a:t>
            </a:r>
          </a:p>
        </p:txBody>
      </p:sp>
      <p:sp>
        <p:nvSpPr>
          <p:cNvPr id="11" name="Oval 29">
            <a:extLst>
              <a:ext uri="{FF2B5EF4-FFF2-40B4-BE49-F238E27FC236}">
                <a16:creationId xmlns:a16="http://schemas.microsoft.com/office/drawing/2014/main" id="{5A5FD850-CD44-4099-B65B-B56FFBCC4F7C}"/>
              </a:ext>
            </a:extLst>
          </p:cNvPr>
          <p:cNvSpPr/>
          <p:nvPr/>
        </p:nvSpPr>
        <p:spPr>
          <a:xfrm>
            <a:off x="1043608" y="3673324"/>
            <a:ext cx="929264" cy="944469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1.3.</a:t>
            </a:r>
          </a:p>
        </p:txBody>
      </p:sp>
      <p:sp>
        <p:nvSpPr>
          <p:cNvPr id="12" name="Oval 29">
            <a:extLst>
              <a:ext uri="{FF2B5EF4-FFF2-40B4-BE49-F238E27FC236}">
                <a16:creationId xmlns:a16="http://schemas.microsoft.com/office/drawing/2014/main" id="{67907CF5-B8DB-40F8-B4A0-9AD038096C3C}"/>
              </a:ext>
            </a:extLst>
          </p:cNvPr>
          <p:cNvSpPr/>
          <p:nvPr/>
        </p:nvSpPr>
        <p:spPr>
          <a:xfrm>
            <a:off x="1043608" y="4699109"/>
            <a:ext cx="929264" cy="944469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1.4.</a:t>
            </a:r>
          </a:p>
        </p:txBody>
      </p:sp>
    </p:spTree>
    <p:extLst>
      <p:ext uri="{BB962C8B-B14F-4D97-AF65-F5344CB8AC3E}">
        <p14:creationId xmlns:p14="http://schemas.microsoft.com/office/powerpoint/2010/main" val="774968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7B32CA8F-9E10-4F11-B839-473639AD198B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E9B78C8-EEF0-4828-B148-FF7F8436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6725"/>
          </a:xfrm>
        </p:spPr>
        <p:txBody>
          <a:bodyPr>
            <a:normAutofit/>
          </a:bodyPr>
          <a:lstStyle/>
          <a:p>
            <a:br>
              <a:rPr lang="pl-PL" sz="2000" b="1" dirty="0">
                <a:latin typeface="Arial" pitchFamily="34" charset="0"/>
                <a:cs typeface="Arial" pitchFamily="34" charset="0"/>
              </a:rPr>
            </a:br>
            <a:r>
              <a:rPr lang="pl-PL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GOSPODARKA I NAUKA</a:t>
            </a:r>
            <a:b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UKŁAD PRIORYTETÓW I KIERUNKÓW DZIAŁAŃ</a:t>
            </a:r>
            <a:endParaRPr lang="pl-P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51A206-4684-42F6-9C8B-F9EB30C4F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680"/>
            <a:ext cx="8229600" cy="5492680"/>
          </a:xfrm>
        </p:spPr>
        <p:txBody>
          <a:bodyPr>
            <a:normAutofit/>
          </a:bodyPr>
          <a:lstStyle/>
          <a:p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6231DBA-A9DB-4D5B-9DDB-5B85FF0E0D59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639"/>
          <a:ext cx="9144000" cy="46656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139552378"/>
                    </a:ext>
                  </a:extLst>
                </a:gridCol>
              </a:tblGrid>
              <a:tr h="3096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655424"/>
                  </a:ext>
                </a:extLst>
              </a:tr>
              <a:tr h="42999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</a:rPr>
                        <a:t>1.1. Nauka, badania i szkolnictwo wyższe wspierające gospodarkę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1.1.1. Rozwój nauki i szkolnictwa wyższego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1.1.2. Zwiększenie roli badań w stymulowaniu rozwoju gospodarki regionu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</a:rPr>
                        <a:t>1.2.  Inteligentne specjalizacje województwa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1.2.1. Wzmacnianie i rozwój inteligentnych specjalizacji gospodarczych regionu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1.2.2. Prowadzenie przedsiębiorczego procesu odkrywania (PPO) oraz identyfikowanie nowych, rozwojowych branż gospodarki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</a:rPr>
                        <a:t>1.3. Konkurencyjność gospodarki  poprzez innowacje i nowoczesne technologie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1.3.1. Budowa „kultury innowacyjności” w gospodarce regionalnej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1.3.2. Wspieranie innowacyjności w gospodarce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1.3.3. Transformacja przemysłowa (Przemysł 4.0)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1.3.4. Umiędzynarodowianie gospodarki regionu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1.3.5. Podnoszenie konkurencyjności rolnictwa w regionie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1.3.6. Podnoszenie konkurencyjności gospodarki regionalnej w sektorze turystyki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</a:rPr>
                        <a:t>1.4. Gospodarka cyrkularna (Gospodarka obiegu zamkniętego)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1.4.1. Gospodarka cyrkularna, jako kierunek dalszego, zrównoważonego rozwoju gospodarki regionu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1.4.2. Promowanie gospodarki cyrkularnej, jako formy przeciwdziałania negatywnym aspektom </a:t>
                      </a:r>
                      <a:r>
                        <a:rPr lang="pl-PL" sz="1400" b="0" dirty="0" err="1">
                          <a:solidFill>
                            <a:schemeClr val="tx1"/>
                          </a:solidFill>
                          <a:effectLst/>
                        </a:rPr>
                        <a:t>antropogenizacji</a:t>
                      </a: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562892"/>
                  </a:ext>
                </a:extLst>
              </a:tr>
            </a:tbl>
          </a:graphicData>
        </a:graphic>
      </p:graphicFrame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DE066F0F-1B93-462E-B187-5E1E02710177}"/>
              </a:ext>
            </a:extLst>
          </p:cNvPr>
          <p:cNvCxnSpPr>
            <a:cxnSpLocks/>
          </p:cNvCxnSpPr>
          <p:nvPr/>
        </p:nvCxnSpPr>
        <p:spPr>
          <a:xfrm>
            <a:off x="0" y="1172141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652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4BB37155-0ECD-4128-AEEE-E21DF6332BBD}"/>
              </a:ext>
            </a:extLst>
          </p:cNvPr>
          <p:cNvSpPr/>
          <p:nvPr/>
        </p:nvSpPr>
        <p:spPr>
          <a:xfrm>
            <a:off x="0" y="5301208"/>
            <a:ext cx="9090588" cy="1556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A42116CF-C5C0-4D10-9692-48F4C58FF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KAPITAŁ LUDZKI I SPOŁECZNY</a:t>
            </a:r>
          </a:p>
        </p:txBody>
      </p:sp>
      <p:pic>
        <p:nvPicPr>
          <p:cNvPr id="7" name="Symbol zastępczy zawartości 4">
            <a:extLst>
              <a:ext uri="{FF2B5EF4-FFF2-40B4-BE49-F238E27FC236}">
                <a16:creationId xmlns:a16="http://schemas.microsoft.com/office/drawing/2014/main" id="{1F16526F-A85E-485B-B487-492DB26530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3" r="2335" b="1463"/>
          <a:stretch/>
        </p:blipFill>
        <p:spPr>
          <a:xfrm>
            <a:off x="0" y="1143000"/>
            <a:ext cx="9143999" cy="5805264"/>
          </a:xfrm>
        </p:spPr>
      </p:pic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C905D41A-6913-44D3-BAF6-FB96CB8BC653}"/>
              </a:ext>
            </a:extLst>
          </p:cNvPr>
          <p:cNvCxnSpPr>
            <a:cxnSpLocks/>
          </p:cNvCxnSpPr>
          <p:nvPr/>
        </p:nvCxnSpPr>
        <p:spPr>
          <a:xfrm>
            <a:off x="0" y="1128936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078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D78F2E78-6C03-48B9-A8EA-8501516BBD55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-396552" y="1989973"/>
          <a:ext cx="5544616" cy="3479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0D63538-88BD-4B70-A021-9E4F9CFB3004}"/>
              </a:ext>
            </a:extLst>
          </p:cNvPr>
          <p:cNvGraphicFramePr/>
          <p:nvPr/>
        </p:nvGraphicFramePr>
        <p:xfrm>
          <a:off x="3923928" y="1989973"/>
          <a:ext cx="5760640" cy="2519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Tytuł 1">
            <a:extLst>
              <a:ext uri="{FF2B5EF4-FFF2-40B4-BE49-F238E27FC236}">
                <a16:creationId xmlns:a16="http://schemas.microsoft.com/office/drawing/2014/main" id="{044728E9-86E6-4D2E-8440-3329BE15C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br>
              <a:rPr lang="pl-PL" sz="2000" b="1" dirty="0">
                <a:latin typeface="Arial" pitchFamily="34" charset="0"/>
                <a:cs typeface="Arial" pitchFamily="34" charset="0"/>
              </a:rPr>
            </a:br>
            <a:r>
              <a:rPr lang="pl-PL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2. KAPITAŁ LUDZKI I SPOŁECZNY</a:t>
            </a:r>
            <a:br>
              <a:rPr lang="pl-PL" sz="2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UKŁAD PRIORYTETÓW</a:t>
            </a:r>
            <a:endParaRPr lang="pl-PL" sz="2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29">
            <a:extLst>
              <a:ext uri="{FF2B5EF4-FFF2-40B4-BE49-F238E27FC236}">
                <a16:creationId xmlns:a16="http://schemas.microsoft.com/office/drawing/2014/main" id="{BF08C012-02A3-4E2B-8B2B-8C43522487FD}"/>
              </a:ext>
            </a:extLst>
          </p:cNvPr>
          <p:cNvSpPr/>
          <p:nvPr/>
        </p:nvSpPr>
        <p:spPr>
          <a:xfrm>
            <a:off x="246866" y="1918550"/>
            <a:ext cx="792088" cy="81779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2.1.</a:t>
            </a:r>
          </a:p>
        </p:txBody>
      </p:sp>
      <p:sp>
        <p:nvSpPr>
          <p:cNvPr id="16" name="Oval 29">
            <a:extLst>
              <a:ext uri="{FF2B5EF4-FFF2-40B4-BE49-F238E27FC236}">
                <a16:creationId xmlns:a16="http://schemas.microsoft.com/office/drawing/2014/main" id="{0D94C4C0-7395-4DFD-B870-7890F32009B2}"/>
              </a:ext>
            </a:extLst>
          </p:cNvPr>
          <p:cNvSpPr/>
          <p:nvPr/>
        </p:nvSpPr>
        <p:spPr>
          <a:xfrm>
            <a:off x="244377" y="2861439"/>
            <a:ext cx="792088" cy="81779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2.2.</a:t>
            </a:r>
          </a:p>
        </p:txBody>
      </p:sp>
      <p:sp>
        <p:nvSpPr>
          <p:cNvPr id="17" name="Oval 29">
            <a:extLst>
              <a:ext uri="{FF2B5EF4-FFF2-40B4-BE49-F238E27FC236}">
                <a16:creationId xmlns:a16="http://schemas.microsoft.com/office/drawing/2014/main" id="{5EC96EA9-2F2B-49BE-A23A-C1C64E531206}"/>
              </a:ext>
            </a:extLst>
          </p:cNvPr>
          <p:cNvSpPr/>
          <p:nvPr/>
        </p:nvSpPr>
        <p:spPr>
          <a:xfrm>
            <a:off x="246866" y="3804329"/>
            <a:ext cx="792088" cy="81779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2.3.</a:t>
            </a:r>
          </a:p>
        </p:txBody>
      </p:sp>
      <p:sp>
        <p:nvSpPr>
          <p:cNvPr id="18" name="Oval 29">
            <a:extLst>
              <a:ext uri="{FF2B5EF4-FFF2-40B4-BE49-F238E27FC236}">
                <a16:creationId xmlns:a16="http://schemas.microsoft.com/office/drawing/2014/main" id="{92EF5152-5BBC-406B-AE84-33DC2F295CFA}"/>
              </a:ext>
            </a:extLst>
          </p:cNvPr>
          <p:cNvSpPr/>
          <p:nvPr/>
        </p:nvSpPr>
        <p:spPr>
          <a:xfrm>
            <a:off x="246866" y="4702620"/>
            <a:ext cx="792088" cy="81779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2.4.</a:t>
            </a:r>
          </a:p>
        </p:txBody>
      </p:sp>
      <p:sp>
        <p:nvSpPr>
          <p:cNvPr id="19" name="Oval 29">
            <a:extLst>
              <a:ext uri="{FF2B5EF4-FFF2-40B4-BE49-F238E27FC236}">
                <a16:creationId xmlns:a16="http://schemas.microsoft.com/office/drawing/2014/main" id="{DD6F1ED2-5503-42E2-8EDB-5E9CE4B5C3F1}"/>
              </a:ext>
            </a:extLst>
          </p:cNvPr>
          <p:cNvSpPr/>
          <p:nvPr/>
        </p:nvSpPr>
        <p:spPr>
          <a:xfrm>
            <a:off x="4618053" y="1936501"/>
            <a:ext cx="792088" cy="81779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2.5.</a:t>
            </a:r>
          </a:p>
        </p:txBody>
      </p:sp>
      <p:sp>
        <p:nvSpPr>
          <p:cNvPr id="20" name="Oval 29">
            <a:extLst>
              <a:ext uri="{FF2B5EF4-FFF2-40B4-BE49-F238E27FC236}">
                <a16:creationId xmlns:a16="http://schemas.microsoft.com/office/drawing/2014/main" id="{E69EA99E-CE9A-4505-8E85-82A6AF05AB8D}"/>
              </a:ext>
            </a:extLst>
          </p:cNvPr>
          <p:cNvSpPr/>
          <p:nvPr/>
        </p:nvSpPr>
        <p:spPr>
          <a:xfrm>
            <a:off x="4644008" y="2840650"/>
            <a:ext cx="792088" cy="81779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2.6.</a:t>
            </a:r>
          </a:p>
        </p:txBody>
      </p:sp>
      <p:sp>
        <p:nvSpPr>
          <p:cNvPr id="21" name="Oval 29">
            <a:extLst>
              <a:ext uri="{FF2B5EF4-FFF2-40B4-BE49-F238E27FC236}">
                <a16:creationId xmlns:a16="http://schemas.microsoft.com/office/drawing/2014/main" id="{45BE9A5A-D26C-4927-AF5F-017A954C8B6E}"/>
              </a:ext>
            </a:extLst>
          </p:cNvPr>
          <p:cNvSpPr/>
          <p:nvPr/>
        </p:nvSpPr>
        <p:spPr>
          <a:xfrm>
            <a:off x="4644008" y="3779289"/>
            <a:ext cx="792088" cy="81779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2.7.</a:t>
            </a:r>
          </a:p>
        </p:txBody>
      </p:sp>
    </p:spTree>
    <p:extLst>
      <p:ext uri="{BB962C8B-B14F-4D97-AF65-F5344CB8AC3E}">
        <p14:creationId xmlns:p14="http://schemas.microsoft.com/office/powerpoint/2010/main" val="33113530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06B93DA4-30D5-47BB-8229-51F7563EF806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E9B78C8-EEF0-4828-B148-FF7F8436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2. KAPITAŁ LUDZKI I SPOŁECZNY </a:t>
            </a:r>
            <a:br>
              <a:rPr lang="pl-PL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UKŁAD PRIORYTETÓW I KIERUNKÓW DZIAŁAŃ</a:t>
            </a:r>
            <a:endParaRPr lang="pl-PL" sz="2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51A206-4684-42F6-9C8B-F9EB30C4F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680"/>
            <a:ext cx="8229600" cy="5492680"/>
          </a:xfrm>
        </p:spPr>
        <p:txBody>
          <a:bodyPr>
            <a:normAutofit/>
          </a:bodyPr>
          <a:lstStyle/>
          <a:p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6231DBA-A9DB-4D5B-9DDB-5B85FF0E0D59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639"/>
          <a:ext cx="9144000" cy="46816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139552378"/>
                    </a:ext>
                  </a:extLst>
                </a:gridCol>
              </a:tblGrid>
              <a:tr h="31369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KAPITAŁ LUDZKI I SPOŁECZNY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655424"/>
                  </a:ext>
                </a:extLst>
              </a:tr>
              <a:tr h="4367940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 Edukacja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2.1.1. Poprawa jakości edukacji i dostępności usług edukacyjnych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2.1.2. Rozwój oferty edukacyjnej, jakości kształcenia i wspierania potrzeb rozwojowych i edukacyjnych dzieci i młodzieży z uwzględnieniem potrzeb regionalnego rynku pracy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2.1.3. Rozwój nowoczesnej infrastruktury edukacyjnej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2.1.4. Kształtowanie i promocja postaw związanych z uczeniem się przez całe życie oraz rozwój placówek kształcenia ustawicznego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2.1.5. Rozwój edukacji nieformalnej</a:t>
                      </a: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</a:p>
                    <a:p>
                      <a:pPr algn="just"/>
                      <a:endParaRPr lang="pl-PL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2.2. Regionalna polityka zdrowotna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2.2.1. Profesjonalizacja i optymalizacja liczby wykwalifikowanego personelu medycznego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2.2.2. Specjalistyczna baza lecznicza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2.2.3. Promocja </a:t>
                      </a:r>
                      <a:r>
                        <a:rPr lang="pl-PL" sz="14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zachowań</a:t>
                      </a:r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prozdrowotnych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2.3. Kultura i dziedzictwo kulturowe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2.3.1. Tworzenie warunków dla upowszechniania kultury, rozwijania form działalności kulturalnej i interpretacji dziedzictwa wraz ze zwiększeniem kompetencji kulturowych mieszkańców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2.3.2. Wzmacnianie współpracy i partnerstwa na rzecz wykorzystania regionalnych zasobów  dziedzictwa i kultury współczesnej jako potencjału rozwojowego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2.3.3. Infrastruktura kultury i zwiększenie atrakcyjności dziedzictwa kulturowego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562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4829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BD55C863-F2CE-4FDB-A758-1379F803804B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E9B78C8-EEF0-4828-B148-FF7F8436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2. KAPITAŁ LUDZKI I SPOŁECZNY </a:t>
            </a:r>
            <a:br>
              <a:rPr lang="pl-PL" sz="24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UKŁAD PRIORYTETÓW I KIERUNKÓW DZIAŁAŃ</a:t>
            </a:r>
            <a:endParaRPr lang="pl-PL" sz="2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51A206-4684-42F6-9C8B-F9EB30C4F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680"/>
            <a:ext cx="8229600" cy="5492680"/>
          </a:xfrm>
        </p:spPr>
        <p:txBody>
          <a:bodyPr>
            <a:normAutofit/>
          </a:bodyPr>
          <a:lstStyle/>
          <a:p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6231DBA-A9DB-4D5B-9DDB-5B85FF0E0D59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639"/>
          <a:ext cx="9144000" cy="46096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139552378"/>
                    </a:ext>
                  </a:extLst>
                </a:gridCol>
              </a:tblGrid>
              <a:tr h="28212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KAPITAŁ LUDZKI I SPOŁECZNY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655424"/>
                  </a:ext>
                </a:extLst>
              </a:tr>
              <a:tr h="4327501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2.4. Rynek pracy i ekonomia społeczna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2.4.1. Aktywizacja zawodowa i utrzymanie zatrudnienia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2.4.2. Miejsca pracy dobrej jakości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2.4.3. Rozwój sektora ekonomii społecznej i solidarnej jako element polityki społecznej województwa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2.4.4. Zwiększenie konkurencyjności przedsiębiorstw społecznych w regionie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2.5. Społeczeństwo obywatelskie i kapitał społeczny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2.5.1. Poprawa zaangażowania społecznego i współpracy pomiędzy podmiotami publicznymi, prywatnymi, sektorem nauki i społeczeństwem obywatelskim poprzez skuteczne wykorzystanie różnych form partnerstwa i współpracy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2.5.2. Wzmacnianie kapitału społecznego poprzez rozwijanie zaufania pomiędzy instytucjami publicznymi a organizacjami społeczeństwa obywatelskiego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2.6. Włączenie społeczne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2.6.1. Działania zmierzające do zmniejszenie poziomu ubóstwa i wykluczenia społecznego w województwie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2.6.2. Aktywizacja społeczna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2.6.3. Wspieranie rodzin i system pieczy zastępczej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2.6.4.Regionalna Polityka Imigracyjna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2.7. Aktywny styl życia i sport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2.7.1. Zapewnienie korzystnych warunków rozwoju sportu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2.7.2. Promocja aktywnego stylu życia</a:t>
                      </a:r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562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69686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4BB37155-0ECD-4128-AEEE-E21DF6332BBD}"/>
              </a:ext>
            </a:extLst>
          </p:cNvPr>
          <p:cNvSpPr/>
          <p:nvPr/>
        </p:nvSpPr>
        <p:spPr>
          <a:xfrm>
            <a:off x="0" y="5301208"/>
            <a:ext cx="9090588" cy="1556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A42116CF-C5C0-4D10-9692-48F4C58FF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INFRASTRUKTURA DLA ZRÓWNOWAŻONEGO ROZWOJU </a:t>
            </a:r>
            <a:br>
              <a:rPr lang="pl-PL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ŚRODOWISKA</a:t>
            </a:r>
          </a:p>
        </p:txBody>
      </p:sp>
      <p:pic>
        <p:nvPicPr>
          <p:cNvPr id="9" name="Symbol zastępczy zawartości 4">
            <a:extLst>
              <a:ext uri="{FF2B5EF4-FFF2-40B4-BE49-F238E27FC236}">
                <a16:creationId xmlns:a16="http://schemas.microsoft.com/office/drawing/2014/main" id="{3BD6ABF5-F7B4-41A0-816A-9242497906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8"/>
          <a:stretch/>
        </p:blipFill>
        <p:spPr>
          <a:xfrm>
            <a:off x="0" y="1143000"/>
            <a:ext cx="9144000" cy="5819433"/>
          </a:xfrm>
        </p:spPr>
      </p:pic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11F257C9-1E25-4B02-B588-48B9CAECA81F}"/>
              </a:ext>
            </a:extLst>
          </p:cNvPr>
          <p:cNvCxnSpPr>
            <a:cxnSpLocks/>
          </p:cNvCxnSpPr>
          <p:nvPr/>
        </p:nvCxnSpPr>
        <p:spPr>
          <a:xfrm>
            <a:off x="0" y="1172141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2944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rostokąt 24">
            <a:extLst>
              <a:ext uri="{FF2B5EF4-FFF2-40B4-BE49-F238E27FC236}">
                <a16:creationId xmlns:a16="http://schemas.microsoft.com/office/drawing/2014/main" id="{90F6B977-4516-46A4-9278-832116AB9B97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-468560" y="1513827"/>
          <a:ext cx="5472608" cy="3428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D6C332-6074-4220-9EA8-603746BD3722}"/>
              </a:ext>
            </a:extLst>
          </p:cNvPr>
          <p:cNvGraphicFramePr/>
          <p:nvPr/>
        </p:nvGraphicFramePr>
        <p:xfrm>
          <a:off x="3728762" y="1667399"/>
          <a:ext cx="5566265" cy="4241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Tytuł 1">
            <a:extLst>
              <a:ext uri="{FF2B5EF4-FFF2-40B4-BE49-F238E27FC236}">
                <a16:creationId xmlns:a16="http://schemas.microsoft.com/office/drawing/2014/main" id="{6BCD2457-28A8-4912-BF72-95118D8FF2F0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3. INFRASTRUKTURA DLA ZRÓWNOWAŻONEGO ROZWOJU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I ŚRODOWISKA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900" b="0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UKŁAD PRIORYTETÓW</a:t>
            </a:r>
          </a:p>
        </p:txBody>
      </p:sp>
      <p:sp>
        <p:nvSpPr>
          <p:cNvPr id="14" name="Oval 29">
            <a:extLst>
              <a:ext uri="{FF2B5EF4-FFF2-40B4-BE49-F238E27FC236}">
                <a16:creationId xmlns:a16="http://schemas.microsoft.com/office/drawing/2014/main" id="{4CA4EF2F-4A61-40C7-A978-0342A0DEF128}"/>
              </a:ext>
            </a:extLst>
          </p:cNvPr>
          <p:cNvSpPr/>
          <p:nvPr/>
        </p:nvSpPr>
        <p:spPr>
          <a:xfrm>
            <a:off x="157863" y="1511968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3.1.</a:t>
            </a:r>
          </a:p>
        </p:txBody>
      </p:sp>
      <p:sp>
        <p:nvSpPr>
          <p:cNvPr id="15" name="Oval 29">
            <a:extLst>
              <a:ext uri="{FF2B5EF4-FFF2-40B4-BE49-F238E27FC236}">
                <a16:creationId xmlns:a16="http://schemas.microsoft.com/office/drawing/2014/main" id="{E99BBC89-1B07-4F89-8C64-F5C5A4F4EA42}"/>
              </a:ext>
            </a:extLst>
          </p:cNvPr>
          <p:cNvSpPr/>
          <p:nvPr/>
        </p:nvSpPr>
        <p:spPr>
          <a:xfrm>
            <a:off x="4448842" y="4770104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3.8.</a:t>
            </a:r>
          </a:p>
        </p:txBody>
      </p:sp>
      <p:sp>
        <p:nvSpPr>
          <p:cNvPr id="16" name="Oval 29">
            <a:extLst>
              <a:ext uri="{FF2B5EF4-FFF2-40B4-BE49-F238E27FC236}">
                <a16:creationId xmlns:a16="http://schemas.microsoft.com/office/drawing/2014/main" id="{05D69180-D1D8-4000-9969-C6E2507C06D9}"/>
              </a:ext>
            </a:extLst>
          </p:cNvPr>
          <p:cNvSpPr/>
          <p:nvPr/>
        </p:nvSpPr>
        <p:spPr>
          <a:xfrm>
            <a:off x="213189" y="3802477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3.3.</a:t>
            </a:r>
          </a:p>
        </p:txBody>
      </p:sp>
      <p:sp>
        <p:nvSpPr>
          <p:cNvPr id="17" name="Oval 29">
            <a:extLst>
              <a:ext uri="{FF2B5EF4-FFF2-40B4-BE49-F238E27FC236}">
                <a16:creationId xmlns:a16="http://schemas.microsoft.com/office/drawing/2014/main" id="{AB7FEEF7-236E-4D96-9B78-E8D4DFBD200A}"/>
              </a:ext>
            </a:extLst>
          </p:cNvPr>
          <p:cNvSpPr/>
          <p:nvPr/>
        </p:nvSpPr>
        <p:spPr>
          <a:xfrm>
            <a:off x="157863" y="2491111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3.2.</a:t>
            </a:r>
          </a:p>
        </p:txBody>
      </p:sp>
      <p:sp>
        <p:nvSpPr>
          <p:cNvPr id="18" name="Oval 29">
            <a:extLst>
              <a:ext uri="{FF2B5EF4-FFF2-40B4-BE49-F238E27FC236}">
                <a16:creationId xmlns:a16="http://schemas.microsoft.com/office/drawing/2014/main" id="{A6194A2B-960A-4C4E-A553-A32BBDCEEA07}"/>
              </a:ext>
            </a:extLst>
          </p:cNvPr>
          <p:cNvSpPr/>
          <p:nvPr/>
        </p:nvSpPr>
        <p:spPr>
          <a:xfrm>
            <a:off x="4448842" y="1690482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3.5.</a:t>
            </a:r>
          </a:p>
        </p:txBody>
      </p:sp>
      <p:sp>
        <p:nvSpPr>
          <p:cNvPr id="19" name="Oval 29">
            <a:extLst>
              <a:ext uri="{FF2B5EF4-FFF2-40B4-BE49-F238E27FC236}">
                <a16:creationId xmlns:a16="http://schemas.microsoft.com/office/drawing/2014/main" id="{46A8BC70-85D9-4ED7-A59D-102225813E58}"/>
              </a:ext>
            </a:extLst>
          </p:cNvPr>
          <p:cNvSpPr/>
          <p:nvPr/>
        </p:nvSpPr>
        <p:spPr>
          <a:xfrm>
            <a:off x="4448842" y="2629206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3.6.</a:t>
            </a:r>
          </a:p>
        </p:txBody>
      </p:sp>
      <p:sp>
        <p:nvSpPr>
          <p:cNvPr id="20" name="Oval 29">
            <a:extLst>
              <a:ext uri="{FF2B5EF4-FFF2-40B4-BE49-F238E27FC236}">
                <a16:creationId xmlns:a16="http://schemas.microsoft.com/office/drawing/2014/main" id="{7B9E34F9-8283-4384-B3DE-5B195FC5A5C5}"/>
              </a:ext>
            </a:extLst>
          </p:cNvPr>
          <p:cNvSpPr/>
          <p:nvPr/>
        </p:nvSpPr>
        <p:spPr>
          <a:xfrm>
            <a:off x="4448842" y="3733554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3.7.</a:t>
            </a:r>
          </a:p>
        </p:txBody>
      </p:sp>
      <p:grpSp>
        <p:nvGrpSpPr>
          <p:cNvPr id="21" name="Grupa 20">
            <a:extLst>
              <a:ext uri="{FF2B5EF4-FFF2-40B4-BE49-F238E27FC236}">
                <a16:creationId xmlns:a16="http://schemas.microsoft.com/office/drawing/2014/main" id="{BA6C4369-3C60-4659-B904-81106C82F423}"/>
              </a:ext>
            </a:extLst>
          </p:cNvPr>
          <p:cNvGrpSpPr/>
          <p:nvPr/>
        </p:nvGrpSpPr>
        <p:grpSpPr>
          <a:xfrm>
            <a:off x="566244" y="4941871"/>
            <a:ext cx="3747261" cy="1304753"/>
            <a:chOff x="1050288" y="2010200"/>
            <a:chExt cx="3747261" cy="1304753"/>
          </a:xfrm>
        </p:grpSpPr>
        <p:sp>
          <p:nvSpPr>
            <p:cNvPr id="22" name="Strzałka: pięciokąt 21">
              <a:extLst>
                <a:ext uri="{FF2B5EF4-FFF2-40B4-BE49-F238E27FC236}">
                  <a16:creationId xmlns:a16="http://schemas.microsoft.com/office/drawing/2014/main" id="{95DB52DE-2441-43FA-8E61-874832982D88}"/>
                </a:ext>
              </a:extLst>
            </p:cNvPr>
            <p:cNvSpPr/>
            <p:nvPr/>
          </p:nvSpPr>
          <p:spPr>
            <a:xfrm rot="10800000">
              <a:off x="1050288" y="2010200"/>
              <a:ext cx="3747261" cy="1304753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Strzałka: pięciokąt 4">
              <a:extLst>
                <a:ext uri="{FF2B5EF4-FFF2-40B4-BE49-F238E27FC236}">
                  <a16:creationId xmlns:a16="http://schemas.microsoft.com/office/drawing/2014/main" id="{F9755C3F-04C4-4EC9-9021-664FA5A88259}"/>
                </a:ext>
              </a:extLst>
            </p:cNvPr>
            <p:cNvSpPr txBox="1"/>
            <p:nvPr/>
          </p:nvSpPr>
          <p:spPr>
            <a:xfrm rot="21600000">
              <a:off x="1376476" y="2010200"/>
              <a:ext cx="3421073" cy="13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746" tIns="57150" rIns="106680" bIns="57150" numCol="1" spcCol="1270" anchor="ctr" anchorCtr="0">
              <a:noAutofit/>
            </a:bodyPr>
            <a:lstStyle/>
            <a:p>
              <a:pPr marL="0" marR="0" lvl="0" indent="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Rozwój infrastruktury informacyjno-komunikacyjnej w regionie</a:t>
              </a:r>
              <a:endParaRPr kumimoji="0" lang="pl-PL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Oval 29">
            <a:extLst>
              <a:ext uri="{FF2B5EF4-FFF2-40B4-BE49-F238E27FC236}">
                <a16:creationId xmlns:a16="http://schemas.microsoft.com/office/drawing/2014/main" id="{A9EBC3B0-BFF8-460B-89C3-A56341FAB790}"/>
              </a:ext>
            </a:extLst>
          </p:cNvPr>
          <p:cNvSpPr/>
          <p:nvPr/>
        </p:nvSpPr>
        <p:spPr>
          <a:xfrm>
            <a:off x="159068" y="5125072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3.4.</a:t>
            </a:r>
          </a:p>
        </p:txBody>
      </p:sp>
    </p:spTree>
    <p:extLst>
      <p:ext uri="{BB962C8B-B14F-4D97-AF65-F5344CB8AC3E}">
        <p14:creationId xmlns:p14="http://schemas.microsoft.com/office/powerpoint/2010/main" val="4053003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33BB4936-F70C-437B-AA26-D5B08177EE1C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E9B78C8-EEF0-4828-B148-FF7F8436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3. INFRASTRUKTURA DLA ZRÓWNOWAŻONEGO ROZWOJU</a:t>
            </a:r>
            <a:b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</a:br>
            <a: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I ŚRODOWISKA</a:t>
            </a:r>
            <a:b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UKŁAD</a:t>
            </a:r>
            <a: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PRIORYTETÓW I KIERUNKÓW DZIAŁAŃ</a:t>
            </a:r>
            <a:endParaRPr lang="pl-PL" sz="20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51A206-4684-42F6-9C8B-F9EB30C4F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680"/>
            <a:ext cx="8229600" cy="5492680"/>
          </a:xfrm>
        </p:spPr>
        <p:txBody>
          <a:bodyPr>
            <a:normAutofit/>
          </a:bodyPr>
          <a:lstStyle/>
          <a:p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6231DBA-A9DB-4D5B-9DDB-5B85FF0E0D59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639"/>
          <a:ext cx="9144000" cy="48013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139552378"/>
                    </a:ext>
                  </a:extLst>
                </a:gridCol>
              </a:tblGrid>
              <a:tr h="26449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INFRASTRUKTURA DLA ZRÓWNOWAŻONEGO ROZWOJU I ŚRODOWISKA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655424"/>
                  </a:ext>
                </a:extLst>
              </a:tr>
              <a:tr h="4057097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3.1. Bezpieczeństwo energetyczne i OZE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3.1.1. Rozwój infrastruktury energetycznej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3.1.2. Racjonalne wykorzystanie energii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3.1.3. Wsparcie energetyki opartej na OZE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3.2. </a:t>
                      </a:r>
                      <a:r>
                        <a:rPr lang="pl-PL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Rozwój infrastruktury transportowej oraz integracji międzygałęziowej transportu </a:t>
                      </a: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3.2.1. Rozwój infrastruktury transportowej w celu zwiększenia dostępności zewnętrznej regionu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3.2.2. Rozwój portu lotniczego Rzeszów-Jasionka oraz wyspecjalizowanych lotnisk lokalnych</a:t>
                      </a:r>
                      <a:r>
                        <a:rPr lang="pl-PL" sz="1400" b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endParaRPr lang="pl-PL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3.3. Poprawa dostępności komunikacyjnej wewnątrz regionu oraz rozwój transportu publicznego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3.3.1. Rozwój systemu transportowego województwa w celu zwiększenia dostępności wewnętrznej regionu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3.3.2 Rozwój transportu publicznego </a:t>
                      </a:r>
                    </a:p>
                    <a:p>
                      <a:pPr algn="just"/>
                      <a:endParaRPr lang="pl-PL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3.4 Rozwój infrastruktury informacyjno-komunikacyjnej w regionie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3.4.1 </a:t>
                      </a: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Rozbudowa infrastruktury sieci informacyjno-komunikacyjnej ze szczególnym uwzględnieniem obszarów o trudnej dostępności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3.5. Rozwój infrastruktury służącej prowadzeniu działalności gospodarczej i turystyki 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3.5.1. Rozwój infrastruktury służącej prowadzeniu działalności gospodarczej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3.5.2. Rozwój infrastruktury służącej prowadzeniu turystyki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562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0916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>
            <a:extLst>
              <a:ext uri="{FF2B5EF4-FFF2-40B4-BE49-F238E27FC236}">
                <a16:creationId xmlns:a16="http://schemas.microsoft.com/office/drawing/2014/main" id="{5BC8287B-477A-4A08-8EA0-07D856E4152E}"/>
              </a:ext>
            </a:extLst>
          </p:cNvPr>
          <p:cNvSpPr/>
          <p:nvPr/>
        </p:nvSpPr>
        <p:spPr>
          <a:xfrm>
            <a:off x="0" y="17209"/>
            <a:ext cx="9180512" cy="106613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D4836282-3CDD-4207-92CB-F04F4A6C604D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AD3AF9C-6A8E-4C87-8DA3-32B4A28A2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388" y="0"/>
            <a:ext cx="7931224" cy="106613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PROPONOWANE ROZWIĄZANIA EUROPEJSKIEJ POLITYKI SPÓJNOŚCI PO ROKU 2020 Z PUNKTU WIDZENIA WSPIERANIA ROZWOJU WOJEWÓDZTWA PODKARPACKIEGO</a:t>
            </a:r>
            <a:endParaRPr lang="pl-P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86BD1EC-6EF0-417E-AAB4-DA4FAFDF3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0060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Proponowane cele interwencji UE po roku 2020 określają Europę jako: </a:t>
            </a:r>
          </a:p>
          <a:p>
            <a:pPr algn="ctr">
              <a:spcBef>
                <a:spcPts val="0"/>
              </a:spcBef>
              <a:buNone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Zdecydowanym priorytetem finansowania nawet w regionach najsłabszych takich jak województwo podkarpackie będą dwa pierwsze cele, na które powinno zostać przeznaczone nie mniej niż 65% całej alokacji środków EFSI. Strategia wojewódzka powinna umożliwić efektywne i sprawne współfinansowanie tak ukierunkowanego strumienia środków EFSI. 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11" name="Rounded Rectangle 29">
            <a:extLst>
              <a:ext uri="{FF2B5EF4-FFF2-40B4-BE49-F238E27FC236}">
                <a16:creationId xmlns:a16="http://schemas.microsoft.com/office/drawing/2014/main" id="{930A507C-C14D-4A4F-A109-6940E2E9D191}"/>
              </a:ext>
            </a:extLst>
          </p:cNvPr>
          <p:cNvSpPr/>
          <p:nvPr/>
        </p:nvSpPr>
        <p:spPr>
          <a:xfrm>
            <a:off x="2627783" y="1561948"/>
            <a:ext cx="3842794" cy="51716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bardziej inteligentną</a:t>
            </a:r>
          </a:p>
        </p:txBody>
      </p:sp>
      <p:sp>
        <p:nvSpPr>
          <p:cNvPr id="12" name="Rounded Rectangle 29">
            <a:extLst>
              <a:ext uri="{FF2B5EF4-FFF2-40B4-BE49-F238E27FC236}">
                <a16:creationId xmlns:a16="http://schemas.microsoft.com/office/drawing/2014/main" id="{A52AE146-8794-44DF-869C-E01CDE8A945A}"/>
              </a:ext>
            </a:extLst>
          </p:cNvPr>
          <p:cNvSpPr/>
          <p:nvPr/>
        </p:nvSpPr>
        <p:spPr>
          <a:xfrm>
            <a:off x="2627783" y="2118500"/>
            <a:ext cx="3842794" cy="517166"/>
          </a:xfrm>
          <a:prstGeom prst="roundRect">
            <a:avLst/>
          </a:prstGeom>
          <a:solidFill>
            <a:srgbClr val="95D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bardziej zieloną i wolną od zanieczyszczeń węglowych</a:t>
            </a:r>
          </a:p>
        </p:txBody>
      </p:sp>
      <p:sp>
        <p:nvSpPr>
          <p:cNvPr id="17" name="Rounded Rectangle 29">
            <a:extLst>
              <a:ext uri="{FF2B5EF4-FFF2-40B4-BE49-F238E27FC236}">
                <a16:creationId xmlns:a16="http://schemas.microsoft.com/office/drawing/2014/main" id="{9E454D89-5295-44A1-84C8-2FD41619C3F5}"/>
              </a:ext>
            </a:extLst>
          </p:cNvPr>
          <p:cNvSpPr/>
          <p:nvPr/>
        </p:nvSpPr>
        <p:spPr>
          <a:xfrm>
            <a:off x="2627783" y="3276307"/>
            <a:ext cx="3848835" cy="517166"/>
          </a:xfrm>
          <a:prstGeom prst="roundRect">
            <a:avLst/>
          </a:prstGeom>
          <a:solidFill>
            <a:srgbClr val="3C8E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znajdującą się bliżej obywateli</a:t>
            </a:r>
          </a:p>
        </p:txBody>
      </p:sp>
      <p:sp>
        <p:nvSpPr>
          <p:cNvPr id="18" name="Rounded Rectangle 29">
            <a:extLst>
              <a:ext uri="{FF2B5EF4-FFF2-40B4-BE49-F238E27FC236}">
                <a16:creationId xmlns:a16="http://schemas.microsoft.com/office/drawing/2014/main" id="{7EF1C518-21A8-48CB-A4AF-641E0CD0B028}"/>
              </a:ext>
            </a:extLst>
          </p:cNvPr>
          <p:cNvSpPr/>
          <p:nvPr/>
        </p:nvSpPr>
        <p:spPr>
          <a:xfrm>
            <a:off x="2627783" y="3832859"/>
            <a:ext cx="3832056" cy="517166"/>
          </a:xfrm>
          <a:prstGeom prst="roundRect">
            <a:avLst/>
          </a:prstGeom>
          <a:solidFill>
            <a:srgbClr val="3F7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bardziej społeczną</a:t>
            </a:r>
          </a:p>
        </p:txBody>
      </p:sp>
      <p:sp>
        <p:nvSpPr>
          <p:cNvPr id="19" name="Rounded Rectangle 29">
            <a:extLst>
              <a:ext uri="{FF2B5EF4-FFF2-40B4-BE49-F238E27FC236}">
                <a16:creationId xmlns:a16="http://schemas.microsoft.com/office/drawing/2014/main" id="{08E2589D-64D8-4263-BF65-9580B59016C5}"/>
              </a:ext>
            </a:extLst>
          </p:cNvPr>
          <p:cNvSpPr/>
          <p:nvPr/>
        </p:nvSpPr>
        <p:spPr>
          <a:xfrm>
            <a:off x="2627783" y="2700516"/>
            <a:ext cx="3848835" cy="517166"/>
          </a:xfrm>
          <a:prstGeom prst="roundRect">
            <a:avLst/>
          </a:prstGeom>
          <a:solidFill>
            <a:srgbClr val="3D8D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lepiej powiązaną</a:t>
            </a:r>
          </a:p>
        </p:txBody>
      </p:sp>
    </p:spTree>
    <p:extLst>
      <p:ext uri="{BB962C8B-B14F-4D97-AF65-F5344CB8AC3E}">
        <p14:creationId xmlns:p14="http://schemas.microsoft.com/office/powerpoint/2010/main" val="28257568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0450E2CD-241F-4804-A049-BC6AFFEDC55D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E9B78C8-EEF0-4828-B148-FF7F8436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3. INFRASTRUKTURA DLA ZRÓWNOWAŻONEGO ROZWOJU</a:t>
            </a:r>
            <a:b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</a:br>
            <a: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I ŚRODOWISKA</a:t>
            </a:r>
            <a:b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UKŁAD</a:t>
            </a:r>
            <a: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PRIORYTETÓW I KIERUNKÓW DZIAŁAŃ</a:t>
            </a:r>
            <a:endParaRPr lang="pl-PL" sz="20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51A206-4684-42F6-9C8B-F9EB30C4F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680"/>
            <a:ext cx="8229600" cy="5492680"/>
          </a:xfrm>
        </p:spPr>
        <p:txBody>
          <a:bodyPr>
            <a:normAutofit/>
          </a:bodyPr>
          <a:lstStyle/>
          <a:p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6231DBA-A9DB-4D5B-9DDB-5B85FF0E0D59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639"/>
          <a:ext cx="9144000" cy="44916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139552378"/>
                    </a:ext>
                  </a:extLst>
                </a:gridCol>
              </a:tblGrid>
              <a:tr h="27453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INFRASTRUKTURA DLA ZRÓWNOWAŻONEGO ROZWOJU I ŚRODOWISKA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655424"/>
                  </a:ext>
                </a:extLst>
              </a:tr>
              <a:tr h="4211143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3.6. Przeciwdziałanie i minimalizowanie skutków zagrożeń wywołanych czynnikami naturalnymi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3.6.1. Przeciwdziałanie, minimalizowanie i usuwanie skutków powodzi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3.6.2. Przeciwdziałanie, minimalizowanie i usuwanie skutków osuwisk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3.6.3. Przeciwdziałanie, minimalizowanie i usuwanie skutków ekstremalnych zjawisk atmosferycznych – huragany, susze, grad, ulewne deszcze oraz pożary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3.7. Zapobieganie i minimalizowanie skutków zagrożeń antropogenicznych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3.7.1. Zapewnienie dobrego stanu środowiska w zakresie czystości powietrza i hałasu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3.7.2. Zapewnienie właściwej gospodarki wodno-ściekowej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3.7.3. Zapewnienie właściwej gospodarki odpadami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3.8. Zarządzanie zasobami dziedzictwa przyrodniczego, w tym ochrona i poprawianie stanu różnorodności biologicznej </a:t>
                      </a:r>
                      <a:b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krajobrazu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3.8.1. Zarządzanie zasobami dziedzictwa przyrodniczego województwa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3.8.2. Poprawa świadomości ekologicznej społeczeństwa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562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89724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4BB37155-0ECD-4128-AEEE-E21DF6332BBD}"/>
              </a:ext>
            </a:extLst>
          </p:cNvPr>
          <p:cNvSpPr/>
          <p:nvPr/>
        </p:nvSpPr>
        <p:spPr>
          <a:xfrm>
            <a:off x="0" y="5301208"/>
            <a:ext cx="9090588" cy="1556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A42116CF-C5C0-4D10-9692-48F4C58FF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DOSTĘPNOŚĆ USŁUG</a:t>
            </a: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B9C291BF-59BD-4BF4-9914-A2303CFD7D94}"/>
              </a:ext>
            </a:extLst>
          </p:cNvPr>
          <p:cNvCxnSpPr/>
          <p:nvPr/>
        </p:nvCxnSpPr>
        <p:spPr>
          <a:xfrm>
            <a:off x="647564" y="1052736"/>
            <a:ext cx="7848872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ymbol zastępczy zawartości 4">
            <a:extLst>
              <a:ext uri="{FF2B5EF4-FFF2-40B4-BE49-F238E27FC236}">
                <a16:creationId xmlns:a16="http://schemas.microsoft.com/office/drawing/2014/main" id="{107AABB2-7BFF-4233-920E-1075F2D66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" r="70"/>
          <a:stretch/>
        </p:blipFill>
        <p:spPr>
          <a:xfrm>
            <a:off x="-180528" y="1071811"/>
            <a:ext cx="11161240" cy="5715000"/>
          </a:xfrm>
        </p:spPr>
      </p:pic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A2528AEB-EA80-460C-9DE8-813B709A7189}"/>
              </a:ext>
            </a:extLst>
          </p:cNvPr>
          <p:cNvCxnSpPr>
            <a:cxnSpLocks/>
          </p:cNvCxnSpPr>
          <p:nvPr/>
        </p:nvCxnSpPr>
        <p:spPr>
          <a:xfrm>
            <a:off x="0" y="1067247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6003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:a16="http://schemas.microsoft.com/office/drawing/2014/main" id="{F7E718E2-FA00-4D37-8A9D-075A5D5B1DEE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642910" y="1772821"/>
          <a:ext cx="7848872" cy="4176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ytuł 1">
            <a:extLst>
              <a:ext uri="{FF2B5EF4-FFF2-40B4-BE49-F238E27FC236}">
                <a16:creationId xmlns:a16="http://schemas.microsoft.com/office/drawing/2014/main" id="{9F6E3B5F-CCE4-4516-9B69-23FAD7764D12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4. DOSTĘPNOŚĆ USŁUG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UKŁAD PRIORYTETÓW</a:t>
            </a:r>
          </a:p>
        </p:txBody>
      </p:sp>
      <p:sp>
        <p:nvSpPr>
          <p:cNvPr id="11" name="Oval 29">
            <a:extLst>
              <a:ext uri="{FF2B5EF4-FFF2-40B4-BE49-F238E27FC236}">
                <a16:creationId xmlns:a16="http://schemas.microsoft.com/office/drawing/2014/main" id="{0B19D025-EED0-4D49-906F-536AB4C4295B}"/>
              </a:ext>
            </a:extLst>
          </p:cNvPr>
          <p:cNvSpPr/>
          <p:nvPr/>
        </p:nvSpPr>
        <p:spPr>
          <a:xfrm>
            <a:off x="1763688" y="1772821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4.1.</a:t>
            </a:r>
          </a:p>
        </p:txBody>
      </p:sp>
      <p:sp>
        <p:nvSpPr>
          <p:cNvPr id="12" name="Oval 29">
            <a:extLst>
              <a:ext uri="{FF2B5EF4-FFF2-40B4-BE49-F238E27FC236}">
                <a16:creationId xmlns:a16="http://schemas.microsoft.com/office/drawing/2014/main" id="{656E71A3-DB8F-4A17-8FCD-2E60DB37CB2C}"/>
              </a:ext>
            </a:extLst>
          </p:cNvPr>
          <p:cNvSpPr/>
          <p:nvPr/>
        </p:nvSpPr>
        <p:spPr>
          <a:xfrm>
            <a:off x="1739311" y="2886983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4.2.</a:t>
            </a:r>
          </a:p>
        </p:txBody>
      </p:sp>
      <p:sp>
        <p:nvSpPr>
          <p:cNvPr id="13" name="Oval 29">
            <a:extLst>
              <a:ext uri="{FF2B5EF4-FFF2-40B4-BE49-F238E27FC236}">
                <a16:creationId xmlns:a16="http://schemas.microsoft.com/office/drawing/2014/main" id="{5A955DB6-76E2-4F31-BD77-ED4550BF38E8}"/>
              </a:ext>
            </a:extLst>
          </p:cNvPr>
          <p:cNvSpPr/>
          <p:nvPr/>
        </p:nvSpPr>
        <p:spPr>
          <a:xfrm>
            <a:off x="1739311" y="3967942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4.3.</a:t>
            </a:r>
          </a:p>
        </p:txBody>
      </p:sp>
      <p:sp>
        <p:nvSpPr>
          <p:cNvPr id="14" name="Oval 29">
            <a:extLst>
              <a:ext uri="{FF2B5EF4-FFF2-40B4-BE49-F238E27FC236}">
                <a16:creationId xmlns:a16="http://schemas.microsoft.com/office/drawing/2014/main" id="{9B87706B-6114-4431-AC5C-6C9ADD64EDCD}"/>
              </a:ext>
            </a:extLst>
          </p:cNvPr>
          <p:cNvSpPr/>
          <p:nvPr/>
        </p:nvSpPr>
        <p:spPr>
          <a:xfrm>
            <a:off x="1763688" y="5120629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4.4.</a:t>
            </a: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10F35F2E-4069-417E-A68C-0E2486B650AE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0909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11AA597F-60E4-4428-894B-B72ADA383F8B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6231DBA-A9DB-4D5B-9DDB-5B85FF0E0D59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639"/>
          <a:ext cx="9144000" cy="44051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139552378"/>
                    </a:ext>
                  </a:extLst>
                </a:gridCol>
              </a:tblGrid>
              <a:tr h="26890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DOSTĘPNOŚĆ USŁUG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655424"/>
                  </a:ext>
                </a:extLst>
              </a:tr>
              <a:tr h="4124698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4.1. Poprawa dostępności do usług publicznych poprzez wykorzystanie technologii informacyjno-komunikacyjnych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4.1.1. Rozwój digitalizacji i zwiększenie dostępności zasobów publicznych on-line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4.1.2. Zwiększenie zastosowania i wykorzystania technologii cyfrowych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4.2. Planowanie przestrzenne wspierające aktywizację społeczności i aktywizacja obszarów zdegradowanych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4.2.1. Poprawa ładu przestrzennego i jakości zarządzania przestrzenią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4.2.2. </a:t>
                      </a: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Aktywizacja i rewitalizacja obszarów zdegradowanych</a:t>
                      </a: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4.2.3. Lokalne działania aktywizujące społeczność regionu</a:t>
                      </a:r>
                      <a:endParaRPr lang="pl-PL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4.3. Wsparcie instytucjonalne i poprawa bezpieczeństwa mieszkańców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4.3.1. Wsparcie dla podmiotów zapewniających bezpieczeństwo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4.3.2. Integracja systemów zarządzania i wymiany informacji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4.4. Budowanie i rozwój partnerstwa dla rozwoju województwa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4.4.1. Współpraca na rzecz rozwoju województwa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4.4.2. Implementacja rozwiązań organizacyjnych sprzyjających partycypacji społecznej w partnerstwach dla rozwoju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562892"/>
                  </a:ext>
                </a:extLst>
              </a:tr>
            </a:tbl>
          </a:graphicData>
        </a:graphic>
      </p:graphicFrame>
      <p:sp>
        <p:nvSpPr>
          <p:cNvPr id="2" name="Tytuł 1">
            <a:extLst>
              <a:ext uri="{FF2B5EF4-FFF2-40B4-BE49-F238E27FC236}">
                <a16:creationId xmlns:a16="http://schemas.microsoft.com/office/drawing/2014/main" id="{0E9B78C8-EEF0-4828-B148-FF7F8436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b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DOSTĘPNOŚĆ USŁUG</a:t>
            </a:r>
            <a:br>
              <a:rPr lang="pl-PL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UKŁAD</a:t>
            </a:r>
            <a:r>
              <a:rPr lang="pl-PL" sz="20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PRIORYTETÓW I KIERUNKÓW DZIAŁAŃ</a:t>
            </a:r>
            <a:endParaRPr lang="pl-PL" sz="2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51A206-4684-42F6-9C8B-F9EB30C4F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680"/>
            <a:ext cx="8229600" cy="5492680"/>
          </a:xfrm>
        </p:spPr>
        <p:txBody>
          <a:bodyPr>
            <a:normAutofit/>
          </a:bodyPr>
          <a:lstStyle/>
          <a:p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376905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4BB37155-0ECD-4128-AEEE-E21DF6332BBD}"/>
              </a:ext>
            </a:extLst>
          </p:cNvPr>
          <p:cNvSpPr/>
          <p:nvPr/>
        </p:nvSpPr>
        <p:spPr>
          <a:xfrm>
            <a:off x="0" y="5301208"/>
            <a:ext cx="9090588" cy="1556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A42116CF-C5C0-4D10-9692-48F4C58FF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TERYTORIALNY WYMIAR STRATEGII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C663942-B0FD-41EF-A2C7-334C68D16B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0" t="17896" b="7394"/>
          <a:stretch/>
        </p:blipFill>
        <p:spPr>
          <a:xfrm>
            <a:off x="-180528" y="1148349"/>
            <a:ext cx="10359781" cy="5709651"/>
          </a:xfrm>
          <a:prstGeom prst="rect">
            <a:avLst/>
          </a:prstGeom>
        </p:spPr>
      </p:pic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35CDB6E3-4CCF-43D1-8549-3C1FDFC9BDF7}"/>
              </a:ext>
            </a:extLst>
          </p:cNvPr>
          <p:cNvCxnSpPr>
            <a:cxnSpLocks/>
          </p:cNvCxnSpPr>
          <p:nvPr/>
        </p:nvCxnSpPr>
        <p:spPr>
          <a:xfrm>
            <a:off x="0" y="1119411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6110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FF8B91E8-972F-4C2D-89D4-274ADC363CFB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642910" y="1268771"/>
          <a:ext cx="7848872" cy="4896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ytuł 1">
            <a:extLst>
              <a:ext uri="{FF2B5EF4-FFF2-40B4-BE49-F238E27FC236}">
                <a16:creationId xmlns:a16="http://schemas.microsoft.com/office/drawing/2014/main" id="{9F6E3B5F-CCE4-4516-9B69-23FAD7764D12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5. TERYTORIALNY WYMIAR STRATEGII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UKŁAD PRIORYTETÓW</a:t>
            </a:r>
          </a:p>
        </p:txBody>
      </p:sp>
      <p:sp>
        <p:nvSpPr>
          <p:cNvPr id="6" name="Oval 29">
            <a:extLst>
              <a:ext uri="{FF2B5EF4-FFF2-40B4-BE49-F238E27FC236}">
                <a16:creationId xmlns:a16="http://schemas.microsoft.com/office/drawing/2014/main" id="{6EDE64A1-9089-4C82-A1D6-FA780297AC7E}"/>
              </a:ext>
            </a:extLst>
          </p:cNvPr>
          <p:cNvSpPr/>
          <p:nvPr/>
        </p:nvSpPr>
        <p:spPr>
          <a:xfrm>
            <a:off x="1730723" y="1312921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5.1.</a:t>
            </a:r>
          </a:p>
        </p:txBody>
      </p:sp>
      <p:sp>
        <p:nvSpPr>
          <p:cNvPr id="7" name="Oval 29">
            <a:extLst>
              <a:ext uri="{FF2B5EF4-FFF2-40B4-BE49-F238E27FC236}">
                <a16:creationId xmlns:a16="http://schemas.microsoft.com/office/drawing/2014/main" id="{6ED2D56F-54CE-4C89-A9C3-F3E572025664}"/>
              </a:ext>
            </a:extLst>
          </p:cNvPr>
          <p:cNvSpPr/>
          <p:nvPr/>
        </p:nvSpPr>
        <p:spPr>
          <a:xfrm>
            <a:off x="1728192" y="4354526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5.4.</a:t>
            </a:r>
          </a:p>
        </p:txBody>
      </p:sp>
      <p:sp>
        <p:nvSpPr>
          <p:cNvPr id="8" name="Oval 29">
            <a:extLst>
              <a:ext uri="{FF2B5EF4-FFF2-40B4-BE49-F238E27FC236}">
                <a16:creationId xmlns:a16="http://schemas.microsoft.com/office/drawing/2014/main" id="{8F57BA52-DCFF-4A8B-82AE-F780005C539B}"/>
              </a:ext>
            </a:extLst>
          </p:cNvPr>
          <p:cNvSpPr/>
          <p:nvPr/>
        </p:nvSpPr>
        <p:spPr>
          <a:xfrm>
            <a:off x="1753488" y="3310925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5.3.</a:t>
            </a:r>
          </a:p>
        </p:txBody>
      </p:sp>
      <p:sp>
        <p:nvSpPr>
          <p:cNvPr id="11" name="Oval 29">
            <a:extLst>
              <a:ext uri="{FF2B5EF4-FFF2-40B4-BE49-F238E27FC236}">
                <a16:creationId xmlns:a16="http://schemas.microsoft.com/office/drawing/2014/main" id="{DB141605-BAB9-4AA2-889B-B317D76CF166}"/>
              </a:ext>
            </a:extLst>
          </p:cNvPr>
          <p:cNvSpPr/>
          <p:nvPr/>
        </p:nvSpPr>
        <p:spPr>
          <a:xfrm>
            <a:off x="1753488" y="2302988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5.2.</a:t>
            </a:r>
          </a:p>
        </p:txBody>
      </p:sp>
      <p:sp>
        <p:nvSpPr>
          <p:cNvPr id="12" name="Oval 29">
            <a:extLst>
              <a:ext uri="{FF2B5EF4-FFF2-40B4-BE49-F238E27FC236}">
                <a16:creationId xmlns:a16="http://schemas.microsoft.com/office/drawing/2014/main" id="{001AC4C9-9EC9-4CBE-AD3D-144E8B0CE6F8}"/>
              </a:ext>
            </a:extLst>
          </p:cNvPr>
          <p:cNvSpPr/>
          <p:nvPr/>
        </p:nvSpPr>
        <p:spPr>
          <a:xfrm>
            <a:off x="1703401" y="5380805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5.5.</a:t>
            </a:r>
          </a:p>
        </p:txBody>
      </p:sp>
    </p:spTree>
    <p:extLst>
      <p:ext uri="{BB962C8B-B14F-4D97-AF65-F5344CB8AC3E}">
        <p14:creationId xmlns:p14="http://schemas.microsoft.com/office/powerpoint/2010/main" val="19753208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8C21303F-088A-40CE-AE90-AF2524E26920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E9B78C8-EEF0-4828-B148-FF7F8436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787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5. TERYTORIALNY WYMIAR STRATEGII</a:t>
            </a:r>
            <a:b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UKŁAD</a:t>
            </a:r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PRIORYTETÓW I KIERUNKÓW DZIAŁAŃ</a:t>
            </a:r>
            <a:endParaRPr lang="pl-PL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51A206-4684-42F6-9C8B-F9EB30C4F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680"/>
            <a:ext cx="8229600" cy="5492680"/>
          </a:xfrm>
        </p:spPr>
        <p:txBody>
          <a:bodyPr>
            <a:normAutofit/>
          </a:bodyPr>
          <a:lstStyle/>
          <a:p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6231DBA-A9DB-4D5B-9DDB-5B85FF0E0D59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639"/>
          <a:ext cx="9144000" cy="42638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139552378"/>
                    </a:ext>
                  </a:extLst>
                </a:gridCol>
              </a:tblGrid>
              <a:tr h="260088">
                <a:tc>
                  <a:txBody>
                    <a:bodyPr/>
                    <a:lstStyle/>
                    <a:p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WYMIAR TERYTORIALNY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655424"/>
                  </a:ext>
                </a:extLst>
              </a:tr>
              <a:tr h="3989497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5.1. Wykorzystanie policentrycznego miejskiego układu osadniczego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5.1.1. Wzmocnienie roli biegunów wzrostu w świadczeniu usług publicznych oraz usług wyższego rzędu, a w szczególności wzmacnianie potencjałów wyróżniających  je w skali krajowej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5.1.2. Rozwój  potencjału  gospodarczego miast, ze szczególnym uwzględnieniem biegunów  wzrostu wraz </a:t>
                      </a:r>
                      <a:b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 rozprzestrzenianiem trendów rozwojowych na otaczające je obszary funkcjonalne oraz  wiejskie 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5.1.3. Rozwój powiązań komunikacyjnych wewnątrz obszarów funkcjonalnych biegunów wzrostu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5.1.4. Rozwój miast powiatowych i miast mniejszych</a:t>
                      </a:r>
                    </a:p>
                    <a:p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5.2. Funkcje metropolitalne Rzeszowa oraz jego obszaru funkcjonalnego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5.2.1. Tworzenie korzystnych warunków do trwałego wzrostu gospodarczego w Rzeszowie i jego obszarze funkcjonalnym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5.2.2. Wzmacnianie funkcji metropolitalnych realizowanych przez Rzeszów oraz wspieranie rozwoju nowych funkcji zwiększających zakres świadczonych usług wyższego rzędu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5.2.3. Zapewnienie dobrej jakości życia i realizacji funkcji publicznych w Rzeszowskim Obszarze Funkcjonalnym (ROF)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5.2.4. Rozwój powiązań komunikacyjnych i zintegrowanego systemu transportu publicznego łączących Rzeszów z jego obszarem funkcjonalnym ROF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5.2.5. Gospodarka przestrzenna Rzeszowa i obszaru funkcjonalnego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562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04786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220F6D3-66F1-48EE-B4F8-5B3C75600712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E9B78C8-EEF0-4828-B148-FF7F8436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792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5. TERYTORIALNY WYMIAR STRATEGII</a:t>
            </a:r>
            <a:b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UKŁAD</a:t>
            </a:r>
            <a:r>
              <a:rPr lang="pl-PL" sz="18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PRIORYTETÓW I KIERUNKÓW DZIAŁAŃ</a:t>
            </a:r>
            <a:endParaRPr lang="pl-PL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51A206-4684-42F6-9C8B-F9EB30C4F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680"/>
            <a:ext cx="8229600" cy="5492680"/>
          </a:xfrm>
        </p:spPr>
        <p:txBody>
          <a:bodyPr>
            <a:normAutofit/>
          </a:bodyPr>
          <a:lstStyle/>
          <a:p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6231DBA-A9DB-4D5B-9DDB-5B85FF0E0D59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195639"/>
          <a:ext cx="8229600" cy="43215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139552378"/>
                    </a:ext>
                  </a:extLst>
                </a:gridCol>
              </a:tblGrid>
              <a:tr h="313406">
                <a:tc>
                  <a:txBody>
                    <a:bodyPr/>
                    <a:lstStyle/>
                    <a:p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WYMIAR TERYTORIALNY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655424"/>
                  </a:ext>
                </a:extLst>
              </a:tr>
              <a:tr h="4008187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5.3. Obszary wymagające szczególnego wsparcia w kontekście równoważenia rozwoju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5.3.1. Wzmocnienie szans rozwojowych obszarów zagrożonych trwałą marginalizacją w województwie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5.3.2. Rozwój i wspieranie obszaru Bieszczad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5.3.3. Rozwój i wspieranie obszaru gmin „Błękitnego Sanu”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5.4. Obszary wiejskie – wysoka jakość przestrzeni do zamieszkania, pracy i wypoczynku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5.4.1. Wielofunkcyjny rozwój obszarów wiejskich poprzez rozwój infrastruktury technicznej 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5.4.2. Rozwój przedsiębiorczości na obszarach wiejskich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5.4.3. Integracja i aktywizacja społeczności wiejskiej w aspekcie społecznym i kulturowym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5.4.4. Racjonalizacja przestrzeni wiejskiej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5.5. Współpraca ponadregionalna i międzynarodowa 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5.5.1. Współpraca ponadregionalna i międzynarodowa 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5.5.2. Wzmacnianie pozycji międzynarodowej regionu poprzez rozwój współpracy </a:t>
                      </a:r>
                      <a:endParaRPr lang="pl-PL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pl-PL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562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62298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D2B70D3-33DB-42F7-9418-3E6FDD34F8A5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E72B391-F062-46F2-BCDB-72570F7FEC27}"/>
              </a:ext>
            </a:extLst>
          </p:cNvPr>
          <p:cNvSpPr/>
          <p:nvPr/>
        </p:nvSpPr>
        <p:spPr>
          <a:xfrm>
            <a:off x="-57844" y="280579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5AE88E5-D735-418F-BDD8-9C93B9E9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SCENARIUSZE ROZWOJOWE – Wnioski</a:t>
            </a:r>
            <a:endParaRPr lang="pl-PL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A58999FE-CCEE-4E7E-91BF-C27D2D47F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CBFD414-9096-4C62-8D0D-FCD6A8F4A6C6}"/>
              </a:ext>
            </a:extLst>
          </p:cNvPr>
          <p:cNvSpPr txBox="1"/>
          <p:nvPr/>
        </p:nvSpPr>
        <p:spPr>
          <a:xfrm>
            <a:off x="647564" y="1143000"/>
            <a:ext cx="8229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najbliższym dziesięcioleciu województwo podkarpackie dysponować będzie nadal znacznymi środkami rozwojowymi, choć będzie to niższe wsparcie rozwoju ze strony funduszy unijnych w wymiarze zarówno bezwzględnym jak i w szczególności w relacji do wielkości PKB województwa.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Efekty wykorzystania tych środków zależą od właściwego zaprogramowania instrumentów wsparcia (programy, kluczowe inwestycje, etc.) oraz od skutecznego preferowania działań pro-rozwojowych i ograniczania wydatków czysto konsumpcyjnych.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Kluczem jest znalezienie pewnego optymalnego stanu równowagi między projektami o dużym efekcie podażowym i projektami ukierunkowanymi na poprawę jakości życia.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Scenariusze rozwoju analizami typu </a:t>
            </a:r>
            <a:r>
              <a:rPr kumimoji="0" lang="pl-P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foresight.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Scenariusze wskazują jednoznacznie, że przy koniunkturze gospodarczej lub jej niewielkim spowolnieniu, przy utrzymaniu wsparcia rozwoju województwa środkami zewnętrznymi (polityka spójności UE i transfery budżetu państwa) możliwe jest zachowanie dotychczasowego tempa niwelowania dystansu województwa w stosunku do średniej UE pod względem PKB per capita pomimo realnego ograniczenia tego wsparcia mierzonego przez relację do PKB województwa. </a:t>
            </a:r>
          </a:p>
        </p:txBody>
      </p:sp>
    </p:spTree>
    <p:extLst>
      <p:ext uri="{BB962C8B-B14F-4D97-AF65-F5344CB8AC3E}">
        <p14:creationId xmlns:p14="http://schemas.microsoft.com/office/powerpoint/2010/main" val="36297911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1BB5DFD-C9E3-4EBE-A25F-612CDCFAFE1A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44E045D3-898C-41A6-AA5D-21DA1DE03427}"/>
              </a:ext>
            </a:extLst>
          </p:cNvPr>
          <p:cNvSpPr/>
          <p:nvPr/>
        </p:nvSpPr>
        <p:spPr>
          <a:xfrm>
            <a:off x="0" y="280579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5AE88E5-D735-418F-BDD8-9C93B9E9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SCENARIUSZE ROZWOJOWE – Wnioski</a:t>
            </a:r>
            <a:endParaRPr lang="pl-PL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A58999FE-CCEE-4E7E-91BF-C27D2D47F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CBFD414-9096-4C62-8D0D-FCD6A8F4A6C6}"/>
              </a:ext>
            </a:extLst>
          </p:cNvPr>
          <p:cNvSpPr txBox="1"/>
          <p:nvPr/>
        </p:nvSpPr>
        <p:spPr>
          <a:xfrm>
            <a:off x="647564" y="1143000"/>
            <a:ext cx="8229600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Efektem możliwym do osiągnięcia jest również zahamowanie negatywnego trendu relacji PKB per capita województwa w odniesieniu do średniej krajowej i ustabilizowanie go do roku 2030 na poziomie 2/3 średniej krajowej. Taka sytuacja daje podstawy do oczekiwania na odwrócenie również tego trendu w przyszłości.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Wyzwaniem rozwojowych województwa jest kontynuowanie z dotychczasowymi sukcesami przekształceń w sektorze rolnictwa prowadzące do dalszego obniżenia zatrudnienia w tym sektorze, który  zatrudniając w 2016 roku 12,9% osób pracujących wytwarzał jedynie 2,2% WDB województwa.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Podstawową dalszego przyśpieszonego rozwoju powinna być wysoka efektywność prowadzenia polityki rozwoju na szczeblu regionalnym ukierunkowana na rozwój kapitału ludzkiego, innowacje i rozwój potencjałów endogenicznych.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Ważnym elementem będzie również dalsza poprawa jakości funkcjonowania instytucji publicznych i budowanie kapitału społecznego jako niematerialnych czynników wzrostu endogenicznego.</a:t>
            </a:r>
          </a:p>
        </p:txBody>
      </p:sp>
    </p:spTree>
    <p:extLst>
      <p:ext uri="{BB962C8B-B14F-4D97-AF65-F5344CB8AC3E}">
        <p14:creationId xmlns:p14="http://schemas.microsoft.com/office/powerpoint/2010/main" val="4197413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91BADC31-39FA-4A7B-BC97-02F026C92A54}"/>
              </a:ext>
            </a:extLst>
          </p:cNvPr>
          <p:cNvSpPr/>
          <p:nvPr/>
        </p:nvSpPr>
        <p:spPr>
          <a:xfrm>
            <a:off x="-18256" y="369492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AD225C6-F2BC-4070-8912-088780982E7C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B32949F5-7D3D-4C2F-B610-C6D0B6311C19}"/>
              </a:ext>
            </a:extLst>
          </p:cNvPr>
          <p:cNvSpPr/>
          <p:nvPr/>
        </p:nvSpPr>
        <p:spPr>
          <a:xfrm>
            <a:off x="0" y="5301208"/>
            <a:ext cx="9090588" cy="463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id="{014FDEFC-E45F-43F0-9654-5CB847592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39"/>
            <a:ext cx="9144000" cy="1224129"/>
          </a:xfrm>
        </p:spPr>
        <p:txBody>
          <a:bodyPr>
            <a:noAutofit/>
          </a:bodyPr>
          <a:lstStyle/>
          <a:p>
            <a:r>
              <a:rPr lang="pl-PL" sz="2100" b="1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ELEMENTY POLITYKI ROZOWJU </a:t>
            </a:r>
            <a:endParaRPr lang="pl-PL" sz="24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8517B7F-524D-44E5-859C-0A33EAC60E9F}"/>
              </a:ext>
            </a:extLst>
          </p:cNvPr>
          <p:cNvGraphicFramePr/>
          <p:nvPr/>
        </p:nvGraphicFramePr>
        <p:xfrm>
          <a:off x="1524000" y="1700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940717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4E7832D3-A5F1-4D1C-AC92-F4FDAC2D7458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295002C4-1D18-4896-A7DA-D2B4BE7BD26E}"/>
              </a:ext>
            </a:extLst>
          </p:cNvPr>
          <p:cNvSpPr/>
          <p:nvPr/>
        </p:nvSpPr>
        <p:spPr>
          <a:xfrm>
            <a:off x="-36512" y="223690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5AE88E5-D735-418F-BDD8-9C93B9E9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POTENCJAŁ FINANSOWY</a:t>
            </a:r>
            <a:endParaRPr lang="pl-PL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A58999FE-CCEE-4E7E-91BF-C27D2D47F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7597651-D68C-437B-A778-A2F089F47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309801"/>
            <a:ext cx="8153102" cy="555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670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A886BF49-25D9-4F04-BE23-6DA29EA444BD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B2659BBE-9BD6-495A-A0F2-3A4C58B0915E}"/>
              </a:ext>
            </a:extLst>
          </p:cNvPr>
          <p:cNvSpPr/>
          <p:nvPr/>
        </p:nvSpPr>
        <p:spPr>
          <a:xfrm>
            <a:off x="-36512" y="244711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5AE88E5-D735-418F-BDD8-9C93B9E9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POTENCJAŁ FINANSOWY</a:t>
            </a:r>
            <a:endParaRPr lang="pl-PL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A58999FE-CCEE-4E7E-91BF-C27D2D47F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89EFFD5-D0D5-4C67-A8FC-45AB5FDE5276}"/>
              </a:ext>
            </a:extLst>
          </p:cNvPr>
          <p:cNvSpPr txBox="1"/>
          <p:nvPr/>
        </p:nvSpPr>
        <p:spPr>
          <a:xfrm>
            <a:off x="539552" y="1197204"/>
            <a:ext cx="8229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79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Potencjalne środki finansowe, które mogą zostać wykorzystane przez sektor publiczny na realizację Strategii Rozwoju Województwa – Podkarpackie 2030 na lata 2021-2030 oszacowano łącznie na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46,06 mld zł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co daje około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4,46 mld zł średniorocznie: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17938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9388" algn="l"/>
              </a:tabLst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potencjał samorządu województwa - 	0,08 mld zł (1,8%) </a:t>
            </a:r>
          </a:p>
          <a:p>
            <a:pPr marL="285750" marR="0" lvl="0" indent="-285750" algn="l" defTabSz="17938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potencjał jednostek samorządów terytorialnych 	2,54 mld zł (57,1%) w tym: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powiaty - 0,38 mld zł (8,5%)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miasta na prawach powiatu - 0,54 mld zł (12,1%)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gminy	- 1,62 mld zł (36,4%)</a:t>
            </a:r>
          </a:p>
          <a:p>
            <a:pPr marL="285750" marR="0" lvl="0" indent="-285750" algn="l" defTabSz="17938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środki z UE wydatkowane na poziomie krajowym i regionalnym	1,49 mld zł (33,5%)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9388" algn="l"/>
              </a:tabLst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potencjalne wydatki majątkowe z budżetu państwa - 0,30 mld zł (6,7%)</a:t>
            </a:r>
          </a:p>
          <a:p>
            <a:pPr marL="285750" marR="0" lvl="0" indent="-285750" algn="l" defTabSz="17938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dotacje ze środków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WFOŚiGW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- 0,01 mld zł (0,2%)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9388" algn="l"/>
              </a:tabLst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potencjał jednostek pożytku publicznego i organizacji pozarządowych - 0,03 mld zł (0,7%)</a:t>
            </a:r>
          </a:p>
        </p:txBody>
      </p:sp>
    </p:spTree>
    <p:extLst>
      <p:ext uri="{BB962C8B-B14F-4D97-AF65-F5344CB8AC3E}">
        <p14:creationId xmlns:p14="http://schemas.microsoft.com/office/powerpoint/2010/main" val="3314542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C8D4218D-02AA-4ABE-B7F2-2D570366EB49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764C7173-F465-44F4-8921-F19CB1A4ABAF}"/>
              </a:ext>
            </a:extLst>
          </p:cNvPr>
          <p:cNvSpPr/>
          <p:nvPr/>
        </p:nvSpPr>
        <p:spPr>
          <a:xfrm>
            <a:off x="-18256" y="215287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5AE88E5-D735-418F-BDD8-9C93B9E9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POTENCJAŁ FINANSOWY</a:t>
            </a:r>
            <a:endParaRPr lang="pl-PL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A58999FE-CCEE-4E7E-91BF-C27D2D47F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89EFFD5-D0D5-4C67-A8FC-45AB5FDE5276}"/>
              </a:ext>
            </a:extLst>
          </p:cNvPr>
          <p:cNvSpPr txBox="1"/>
          <p:nvPr/>
        </p:nvSpPr>
        <p:spPr>
          <a:xfrm>
            <a:off x="539552" y="1197204"/>
            <a:ext cx="86044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179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Inwestycje sektora prywatnego będą się kształtowały na poziomie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147,5 mld zł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latach 2021-2030, a średnioroczna wartość wyniesie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14,75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mld zł. </a:t>
            </a:r>
          </a:p>
          <a:p>
            <a:pPr marL="0" marR="0" lvl="0" indent="0" algn="l" defTabSz="179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179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ramach BIZ województwo podkarpackie może liczyć na ok.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13,6 mld zł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okresie 2021-2030, co daje ok.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1,36 mld zł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średniorocznie zakładając utrzymanie się dotychczasowego trendu napływu inwestycji zagranicznych do województwa.</a:t>
            </a:r>
          </a:p>
          <a:p>
            <a:pPr marL="285750" marR="0" lvl="0" indent="-285750" algn="l" defTabSz="179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155713E-5BB4-46CE-B5E8-3AC3BAF89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120" y="2979304"/>
            <a:ext cx="3888064" cy="387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561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EA652CB1-7A39-4456-A9D1-142B08D07AE9}"/>
              </a:ext>
            </a:extLst>
          </p:cNvPr>
          <p:cNvSpPr/>
          <p:nvPr/>
        </p:nvSpPr>
        <p:spPr>
          <a:xfrm>
            <a:off x="16321" y="140289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5AE88E5-D735-418F-BDD8-9C93B9E9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81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PROCENTOWA PROPOZYCJA PODZIAŁU ŚRODKÓW NA GŁÓWNE OBSZARY TEMATYCZNE STRATEGII </a:t>
            </a:r>
            <a:endParaRPr lang="pl-PL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89EFFD5-D0D5-4C67-A8FC-45AB5FDE5276}"/>
              </a:ext>
            </a:extLst>
          </p:cNvPr>
          <p:cNvSpPr txBox="1"/>
          <p:nvPr/>
        </p:nvSpPr>
        <p:spPr>
          <a:xfrm>
            <a:off x="539552" y="1027723"/>
            <a:ext cx="8604448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Obszar tematyczny I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Gospodarka oparta na wiedzy -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20 %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Obszar tematyczny II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Kapitał ludzki i społeczny -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28 %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Obszar tematyczny III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Infrastruktura dla zrównoważonego rozwoju i środowiska -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47 % 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Obszar tematyczny IV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Dostępność usług -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5%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Wykres 17">
            <a:extLst>
              <a:ext uri="{FF2B5EF4-FFF2-40B4-BE49-F238E27FC236}">
                <a16:creationId xmlns:a16="http://schemas.microsoft.com/office/drawing/2014/main" id="{07044C27-3EA1-4BE6-ACF0-A9EAC20B0F7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7687"/>
            <a:ext cx="9144000" cy="458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95249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>
            <a:extLst>
              <a:ext uri="{FF2B5EF4-FFF2-40B4-BE49-F238E27FC236}">
                <a16:creationId xmlns:a16="http://schemas.microsoft.com/office/drawing/2014/main" id="{83E13CFD-AFEA-48E5-8C68-E607014BF7BD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6D0B590A-3CB2-4B57-A29B-45F783E293BC}"/>
              </a:ext>
            </a:extLst>
          </p:cNvPr>
          <p:cNvSpPr/>
          <p:nvPr/>
        </p:nvSpPr>
        <p:spPr>
          <a:xfrm>
            <a:off x="-23242" y="159143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5AE88E5-D735-418F-BDD8-9C93B9E9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18854"/>
            <a:ext cx="6923112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REALIZACJI STRATEGII </a:t>
            </a:r>
            <a:endParaRPr lang="pl-PL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A58999FE-CCEE-4E7E-91BF-C27D2D47F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43AAC0F-49A8-4D28-8C42-6276EA5AF228}"/>
              </a:ext>
            </a:extLst>
          </p:cNvPr>
          <p:cNvSpPr txBox="1"/>
          <p:nvPr/>
        </p:nvSpPr>
        <p:spPr>
          <a:xfrm>
            <a:off x="4572000" y="1484784"/>
            <a:ext cx="4572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Podmioty zaangażowane w realizację: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Podmioty sektora publicznego,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prywatnego, społecznego, nauki i szkolnictwa wyższego, B+R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II. Instrumenty wdrożeniowe: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PFT, instrumenty finansowe, programy operacyjne, instrumenty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prawno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administracyjne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III. Koordynacja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Samorząd województwa, wielopodmiotowe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wielopoziomowe zarządzanie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IV. Monitoring i ewaluacja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DA2A3191-CF03-4FE2-BE35-6D766CDF7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052" y="5559445"/>
            <a:ext cx="2353260" cy="749873"/>
          </a:xfrm>
          <a:prstGeom prst="rect">
            <a:avLst/>
          </a:prstGeom>
        </p:spPr>
      </p:pic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id="{85DA610C-F3A1-4F7E-91F0-94782E1BE6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" y="1161854"/>
          <a:ext cx="4572000" cy="536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Document" r:id="rId4" imgW="7039486" imgH="9514206" progId="Word.Document.8">
                  <p:embed/>
                </p:oleObj>
              </mc:Choice>
              <mc:Fallback>
                <p:oleObj name="Document" r:id="rId4" imgW="7039486" imgH="9514206" progId="Word.Document.8">
                  <p:embed/>
                  <p:pic>
                    <p:nvPicPr>
                      <p:cNvPr id="5" name="Obiekt 4">
                        <a:extLst>
                          <a:ext uri="{FF2B5EF4-FFF2-40B4-BE49-F238E27FC236}">
                            <a16:creationId xmlns:a16="http://schemas.microsoft.com/office/drawing/2014/main" id="{85DA610C-F3A1-4F7E-91F0-94782E1BE6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" y="1161854"/>
                        <a:ext cx="4572000" cy="5363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08933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DC6EC487-621C-43E5-AA3D-0E3D60DFE31B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9599CC0E-2079-4C25-AAB3-C89B5AF73E2E}"/>
              </a:ext>
            </a:extLst>
          </p:cNvPr>
          <p:cNvSpPr/>
          <p:nvPr/>
        </p:nvSpPr>
        <p:spPr>
          <a:xfrm>
            <a:off x="-22498" y="133445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SYSTEM MONITORINGU I EWALUACJI I STRATEGII 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A58999FE-CCEE-4E7E-91BF-C27D2D47F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43AAC0F-49A8-4D28-8C42-6276EA5AF228}"/>
              </a:ext>
            </a:extLst>
          </p:cNvPr>
          <p:cNvSpPr txBox="1"/>
          <p:nvPr/>
        </p:nvSpPr>
        <p:spPr>
          <a:xfrm>
            <a:off x="5436096" y="1484784"/>
            <a:ext cx="37079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Sprawozdania z realizacji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Analizy trendów rozwoju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Formułowanie wniosków merytorycznych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metodologicznych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Wymiany informacji i doświadczeń między interesariuszami polityki regionalnej województwa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Prezentacja dobrych praktyk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Narzędzie - rot.podkarpackie.pl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" name="Obiekt 2">
            <a:extLst>
              <a:ext uri="{FF2B5EF4-FFF2-40B4-BE49-F238E27FC236}">
                <a16:creationId xmlns:a16="http://schemas.microsoft.com/office/drawing/2014/main" id="{45057362-F49F-4CFA-BDBF-331EC6453E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364" y="1124744"/>
          <a:ext cx="4788532" cy="5904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Document" r:id="rId3" imgW="6497932" imgH="8517647" progId="Word.Document.8">
                  <p:embed/>
                </p:oleObj>
              </mc:Choice>
              <mc:Fallback>
                <p:oleObj name="Document" r:id="rId3" imgW="6497932" imgH="8517647" progId="Word.Document.8">
                  <p:embed/>
                  <p:pic>
                    <p:nvPicPr>
                      <p:cNvPr id="3" name="Obiekt 2">
                        <a:extLst>
                          <a:ext uri="{FF2B5EF4-FFF2-40B4-BE49-F238E27FC236}">
                            <a16:creationId xmlns:a16="http://schemas.microsoft.com/office/drawing/2014/main" id="{45057362-F49F-4CFA-BDBF-331EC6453E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364" y="1124744"/>
                        <a:ext cx="4788532" cy="5904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82426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98D9E749-550D-42EA-B610-0643504D9BEF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E62C361-F2EA-4217-A733-073727749B62}"/>
              </a:ext>
            </a:extLst>
          </p:cNvPr>
          <p:cNvSpPr/>
          <p:nvPr/>
        </p:nvSpPr>
        <p:spPr>
          <a:xfrm>
            <a:off x="-23242" y="159143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5AE88E5-D735-418F-BDD8-9C93B9E9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MECHANIZMY I PODMIOTY KOORDYNUJĄCE </a:t>
            </a:r>
            <a:endParaRPr lang="pl-PL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B6C3E29-B938-403D-8CC8-4232366FE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564" y="1052736"/>
            <a:ext cx="8229600" cy="5805259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Samorząd Województwa Podkarpackiego </a:t>
            </a:r>
          </a:p>
          <a:p>
            <a:pPr marL="0" indent="0">
              <a:buNone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 Rozwoju Regionalnego i Regionalne Obserwatorium Terytorialne</a:t>
            </a:r>
          </a:p>
          <a:p>
            <a:pPr marL="0" indent="0">
              <a:buNone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Raport o stanie Województwa Podkarpackiego -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obejmuje podsumowanie działalności Zarządu  Województwa Podkarpackiego  w  układzie rocznym, </a:t>
            </a:r>
            <a:b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 szczególności realizację  polityk, programów  i strategii,  uchwał  Sejmiku  Województwa</a:t>
            </a:r>
          </a:p>
          <a:p>
            <a:pPr marL="0" indent="0">
              <a:buNone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Kontrakt programowy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instrument o charakterze uzgodnień pomiędzy rządem </a:t>
            </a:r>
            <a:b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samorządem województwa będący zobowiązaniem stron do realizacji zadań </a:t>
            </a:r>
            <a:b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ramach programu operacyjnego na lata 2021-2027</a:t>
            </a:r>
          </a:p>
          <a:p>
            <a:pPr>
              <a:buFont typeface="Wingdings" panose="05000000000000000000" pitchFamily="2" charset="2"/>
              <a:buChar char="Ø"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Kontrakt sektorowy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mechanizm uzgodnień między ministrem właściwym ze względu na zakres objęty kontraktem sektorowym, ministrem właściwym do spraw rozwoju regionalnego oraz zarządem województwa/zarządami województw, określający sposób realizacji programów rozwoju przygotowywanych przez właściwych ministrów w zakresie interwencji ukierunkowanej terytorialnie w regionie</a:t>
            </a:r>
          </a:p>
          <a:p>
            <a:pPr marL="0" indent="0">
              <a:buNone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Porozumienie terytorialne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instrument do realizowania procesów rozwojowych, podejmowanych/inicjowanych z poziomu lokalnego</a:t>
            </a:r>
          </a:p>
          <a:p>
            <a:pPr marL="0" indent="0">
              <a:buNone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	</a:t>
            </a:r>
          </a:p>
          <a:p>
            <a:pPr marL="0" indent="0">
              <a:buNone/>
            </a:pPr>
            <a:r>
              <a:rPr lang="pl-PL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436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E584F555-4373-45C0-8966-50BA69213107}"/>
              </a:ext>
            </a:extLst>
          </p:cNvPr>
          <p:cNvSpPr/>
          <p:nvPr/>
        </p:nvSpPr>
        <p:spPr>
          <a:xfrm>
            <a:off x="1538" y="246957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8B609F2-69D0-46B4-BF6E-022644F26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33622"/>
            <a:ext cx="8229600" cy="137439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TERYTORIALIZACJA POLITYKI ROZWOJU WOJEWÓDZTWA  </a:t>
            </a:r>
            <a:b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WYMIAR KRAJOWY - KSRR 2030</a:t>
            </a:r>
            <a:endParaRPr lang="pl-P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485E019-E4FC-4E3F-B345-28474D317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80" y="1237942"/>
            <a:ext cx="9093200" cy="7920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600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pl-PL" sz="1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2020+ program ponadregionalny skierowany do najsłabszych gospodarczo obszarów warianty terytorialne </a:t>
            </a:r>
          </a:p>
          <a:p>
            <a:endParaRPr lang="pl-PL" dirty="0"/>
          </a:p>
        </p:txBody>
      </p:sp>
      <p:pic>
        <p:nvPicPr>
          <p:cNvPr id="11" name="Symbol zastępczy zawartości 3">
            <a:extLst>
              <a:ext uri="{FF2B5EF4-FFF2-40B4-BE49-F238E27FC236}">
                <a16:creationId xmlns:a16="http://schemas.microsoft.com/office/drawing/2014/main" id="{87C72EA9-D0B7-46BB-9B95-1EEC045329FF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52484"/>
            <a:ext cx="9005704" cy="490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552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45695FAB-2D47-4AA5-B252-70251F1D3264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DCA8E40F-F699-4591-B6DF-C40C39416D10}"/>
              </a:ext>
            </a:extLst>
          </p:cNvPr>
          <p:cNvSpPr/>
          <p:nvPr/>
        </p:nvSpPr>
        <p:spPr>
          <a:xfrm>
            <a:off x="-18256" y="231378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F2DE563-6E08-45B7-840B-3461880B7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26418"/>
          </a:xfrm>
        </p:spPr>
        <p:txBody>
          <a:bodyPr>
            <a:normAutofit fontScale="90000"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TERYTORIALIZACJA POLITYKI ROZWOJU WOJEWÓDZTWA  </a:t>
            </a:r>
            <a:b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WYMIAR KRAJOWY - KSRR 2030</a:t>
            </a:r>
            <a:endParaRPr lang="pl-PL" sz="2000" dirty="0">
              <a:solidFill>
                <a:srgbClr val="002060"/>
              </a:solidFill>
            </a:endParaRPr>
          </a:p>
        </p:txBody>
      </p:sp>
      <p:pic>
        <p:nvPicPr>
          <p:cNvPr id="6" name="Symbol zastępczy zawartości 5" descr="C:\Users\User\Desktop\STRATEGIA WP diagnoza\RYSUNKI\18.03.2019\Obszar_Polski_Wschodn_10_000_000.jpg">
            <a:extLst>
              <a:ext uri="{FF2B5EF4-FFF2-40B4-BE49-F238E27FC236}">
                <a16:creationId xmlns:a16="http://schemas.microsoft.com/office/drawing/2014/main" id="{364A5242-2925-45C3-B162-177C9E5A435E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5" b="9592"/>
          <a:stretch/>
        </p:blipFill>
        <p:spPr bwMode="auto">
          <a:xfrm>
            <a:off x="1872184" y="1556793"/>
            <a:ext cx="4946870" cy="53172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3A37843C-A25D-4CF7-A3CF-573DF2B904F3}"/>
              </a:ext>
            </a:extLst>
          </p:cNvPr>
          <p:cNvSpPr/>
          <p:nvPr/>
        </p:nvSpPr>
        <p:spPr>
          <a:xfrm>
            <a:off x="32420" y="118157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 Polska Wschodnia</a:t>
            </a:r>
          </a:p>
        </p:txBody>
      </p:sp>
    </p:spTree>
    <p:extLst>
      <p:ext uri="{BB962C8B-B14F-4D97-AF65-F5344CB8AC3E}">
        <p14:creationId xmlns:p14="http://schemas.microsoft.com/office/powerpoint/2010/main" val="11693185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929B46EE-DDF0-4E72-B292-BDE14379B480}"/>
              </a:ext>
            </a:extLst>
          </p:cNvPr>
          <p:cNvSpPr/>
          <p:nvPr/>
        </p:nvSpPr>
        <p:spPr>
          <a:xfrm>
            <a:off x="-36512" y="219942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58217C4-9910-497F-8896-73C7BA1F2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0231"/>
            <a:ext cx="8229600" cy="862422"/>
          </a:xfrm>
        </p:spPr>
        <p:txBody>
          <a:bodyPr>
            <a:normAutofit fontScale="90000"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TERYTORIALIZACJA POLITYKI ROZWOJU WOJEWÓDZTWA  </a:t>
            </a:r>
            <a:b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WYMIAR KRAJOWY - KSRR 2030</a:t>
            </a:r>
            <a:b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2000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B7341C47-8F15-4076-A3BD-FC31EE3DA8C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6768" y="1700808"/>
            <a:ext cx="6821016" cy="5157192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948434B4-6C71-43DD-8E33-98C3BDB706A4}"/>
              </a:ext>
            </a:extLst>
          </p:cNvPr>
          <p:cNvSpPr/>
          <p:nvPr/>
        </p:nvSpPr>
        <p:spPr>
          <a:xfrm>
            <a:off x="1043608" y="1163940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Miasta średnie, tracące funkcje 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społeczno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gospodarcze</a:t>
            </a:r>
          </a:p>
        </p:txBody>
      </p:sp>
    </p:spTree>
    <p:extLst>
      <p:ext uri="{BB962C8B-B14F-4D97-AF65-F5344CB8AC3E}">
        <p14:creationId xmlns:p14="http://schemas.microsoft.com/office/powerpoint/2010/main" val="4159907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696C6FB4-1874-426F-895A-A2097826631D}"/>
              </a:ext>
            </a:extLst>
          </p:cNvPr>
          <p:cNvSpPr/>
          <p:nvPr/>
        </p:nvSpPr>
        <p:spPr>
          <a:xfrm>
            <a:off x="6871" y="5373216"/>
            <a:ext cx="4565129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8E4D1A8E-86D2-4E5B-9255-CB4F432DB594}"/>
              </a:ext>
            </a:extLst>
          </p:cNvPr>
          <p:cNvSpPr/>
          <p:nvPr/>
        </p:nvSpPr>
        <p:spPr>
          <a:xfrm>
            <a:off x="0" y="260648"/>
            <a:ext cx="9180512" cy="100643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B32949F5-7D3D-4C2F-B610-C6D0B6311C19}"/>
              </a:ext>
            </a:extLst>
          </p:cNvPr>
          <p:cNvSpPr/>
          <p:nvPr/>
        </p:nvSpPr>
        <p:spPr>
          <a:xfrm>
            <a:off x="0" y="5301208"/>
            <a:ext cx="9090588" cy="463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id="{014FDEFC-E45F-43F0-9654-5CB847592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39"/>
            <a:ext cx="9144000" cy="1224129"/>
          </a:xfrm>
        </p:spPr>
        <p:txBody>
          <a:bodyPr>
            <a:noAutofit/>
          </a:bodyPr>
          <a:lstStyle/>
          <a:p>
            <a:r>
              <a:rPr lang="pl-PL" sz="2100" b="1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KRAJOWE DOKUMENTY STARTEGICZNE </a:t>
            </a:r>
            <a:br>
              <a:rPr lang="pl-PL" sz="2100" b="1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100" b="1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br>
              <a:rPr lang="pl-PL" sz="2100" b="1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100" b="1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STRATEGIA ROZWOJU WOJEWÓDZTWA - PODKARPACKIE 2030</a:t>
            </a:r>
            <a:endParaRPr lang="pl-PL" sz="24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8517B7F-524D-44E5-859C-0A33EAC60E9F}"/>
              </a:ext>
            </a:extLst>
          </p:cNvPr>
          <p:cNvGraphicFramePr/>
          <p:nvPr/>
        </p:nvGraphicFramePr>
        <p:xfrm>
          <a:off x="1524000" y="1700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id="{AAA01B8F-9626-404F-BA26-463BBD69BCF8}"/>
              </a:ext>
            </a:extLst>
          </p:cNvPr>
          <p:cNvSpPr txBox="1"/>
          <p:nvPr/>
        </p:nvSpPr>
        <p:spPr>
          <a:xfrm>
            <a:off x="899592" y="1700808"/>
            <a:ext cx="430887" cy="41764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Agenda 2030 na rzecz zrównoważonego rozwoju</a:t>
            </a:r>
          </a:p>
        </p:txBody>
      </p:sp>
    </p:spTree>
    <p:extLst>
      <p:ext uri="{BB962C8B-B14F-4D97-AF65-F5344CB8AC3E}">
        <p14:creationId xmlns:p14="http://schemas.microsoft.com/office/powerpoint/2010/main" val="28438318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728A9272-1790-4B24-82C5-52154F552201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C434A40-B633-44E0-9F5E-65BD71A8DAD7}"/>
              </a:ext>
            </a:extLst>
          </p:cNvPr>
          <p:cNvSpPr/>
          <p:nvPr/>
        </p:nvSpPr>
        <p:spPr>
          <a:xfrm>
            <a:off x="17908" y="144303"/>
            <a:ext cx="9189293" cy="120032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5F2280F-6BE0-4458-ABB7-6EE308C76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8" y="1344630"/>
            <a:ext cx="4706370" cy="1318466"/>
          </a:xfrm>
        </p:spPr>
        <p:txBody>
          <a:bodyPr>
            <a:normAutofit/>
          </a:bodyPr>
          <a:lstStyle/>
          <a:p>
            <a:pPr algn="l"/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pl-PL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Regionalna Polityka Miejska</a:t>
            </a:r>
            <a:b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95536" y="2219887"/>
            <a:ext cx="3071834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Zgodnie ze </a:t>
            </a:r>
            <a:r>
              <a:rPr kumimoji="0" lang="pl-PL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Strategią rozwoju województwa - Podkarpackie 2020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wyznaczone zostały regionalne bieguny wzrostu, które są miastami koncentrującymi istotne funkcje gospodarcze i społeczne 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wymiarze ponadlokalnym oraz posiadającymi potencjał rozwojowy.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Miasta powiatowe, miasta małe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</a:b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76172ABA-D4F9-4F00-BA0B-033C887D3D9A}"/>
              </a:ext>
            </a:extLst>
          </p:cNvPr>
          <p:cNvSpPr/>
          <p:nvPr/>
        </p:nvSpPr>
        <p:spPr>
          <a:xfrm>
            <a:off x="-34627" y="190144"/>
            <a:ext cx="34356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TERYTORIALIZACJA POLITYKI ROZWOJU WOJEWÓDZTWA  </a:t>
            </a:r>
            <a:b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WYMIAR REGIONALNY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9142359C-D634-4752-A6E3-F0FE3CFFE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377" y="0"/>
            <a:ext cx="56473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849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3F47409E-3087-455A-BF4C-586058AF7A09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D2297A4-C62E-45E7-8EF4-3BE414148796}"/>
              </a:ext>
            </a:extLst>
          </p:cNvPr>
          <p:cNvSpPr/>
          <p:nvPr/>
        </p:nvSpPr>
        <p:spPr>
          <a:xfrm>
            <a:off x="0" y="280229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D2E3EDE-F385-466A-BA55-8ACBF9FA5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933" y="980728"/>
            <a:ext cx="8229600" cy="72008"/>
          </a:xfrm>
          <a:ln w="28575">
            <a:noFill/>
          </a:ln>
        </p:spPr>
        <p:txBody>
          <a:bodyPr>
            <a:normAutofit fontScale="90000"/>
          </a:bodyPr>
          <a:lstStyle/>
          <a:p>
            <a:r>
              <a:rPr lang="pl-PL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TERYTORIALIZACJA POLITYKI ROZWOJU WOJEWÓDZTWA  </a:t>
            </a:r>
            <a:br>
              <a:rPr lang="pl-PL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WYMIAR REGIONALNY</a:t>
            </a:r>
            <a:br>
              <a:rPr lang="pl-PL" dirty="0">
                <a:solidFill>
                  <a:srgbClr val="002060"/>
                </a:solidFill>
              </a:rPr>
            </a:b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48C9C50F-F6E1-4556-954A-D6846CE57749}"/>
              </a:ext>
            </a:extLst>
          </p:cNvPr>
          <p:cNvSpPr/>
          <p:nvPr/>
        </p:nvSpPr>
        <p:spPr>
          <a:xfrm>
            <a:off x="-4534" y="1200571"/>
            <a:ext cx="91485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Obszary wymagające szczególnego wsparcia w kontekście równoważenia rozwoju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77459" y="1631842"/>
            <a:ext cx="8722565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Opracowanie pn. „Obszary w województwie podkarpackim wymagające szczególnego wsparcia </a:t>
            </a:r>
            <a:b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kontekście równoważenia rozwoju” zostało sporządzone w 2014 r. i zaktualizowane w 2018 r.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Jako podstawową jednostkę delimitacyjną przyjęto powiaty (NUTS 4), co zapewniło odpowiedni stopień zróżnicowania, przy jednoczesnej zawartości funkcjonalnej.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Starając się zapewnić najnowsze, dostępne dane statystyczne, jako bazowy przyjęto 2016 rok. </a:t>
            </a: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wyznaczeniu obszarów wymagających wsparcia w kontekście równoważenia rozwoju wybrano następujące dane i wskaźniki: </a:t>
            </a: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Obszary o najniższej dostępności transportowej do ośrodka wojewódzkiego (izochrona dojazdu powyżej 90 minut do Rzeszowa) na podstawie ekspertyzy „Charakterystyka systemu osadniczego województwa podkarpackiego z identyfikacją biegunów wzrostu oraz wyróżnień obszarów funkcjonalnych na poziomie regionalnym i lokalnym.”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Powiaty o najniższym poziomie dostępu do dóbr i usług warunkujących możliwości rozwojowe na podstawie Krajowej Strategii Rozwoju Regionalnego 2010-2020; Regiony, Miasta, Obszary wiejskie.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Stopa bezrobocia rejestrowanego - stan na 30.11.2017 r.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Dochód własny gmin na jednego mieszkańca .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Podmioty gospodarki narodowej wpisane do rejestru REGON na 10000 ludności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Udział osób w gospodarstwach domowych korzystających ze środków pomocy społecznej w ludności ogółem.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0129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F6EA25EE-EE8F-4DF1-8114-FE7ED1F69B34}"/>
              </a:ext>
            </a:extLst>
          </p:cNvPr>
          <p:cNvSpPr/>
          <p:nvPr/>
        </p:nvSpPr>
        <p:spPr>
          <a:xfrm>
            <a:off x="-28997" y="182921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BB0B190-D9C8-4988-9F43-7B90AFAF367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30"/>
          <a:stretch/>
        </p:blipFill>
        <p:spPr bwMode="auto">
          <a:xfrm>
            <a:off x="0" y="1268761"/>
            <a:ext cx="5508104" cy="5589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C8713B14-0684-47B0-9A18-B411551F17B4}"/>
              </a:ext>
            </a:extLst>
          </p:cNvPr>
          <p:cNvSpPr/>
          <p:nvPr/>
        </p:nvSpPr>
        <p:spPr>
          <a:xfrm>
            <a:off x="-114398" y="260188"/>
            <a:ext cx="92583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TERYTORIALIZACJA POLITYKI ROZWOJU WOJEWÓDZTWA  </a:t>
            </a: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WYMIAR REGIONALNY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6569C322-83AF-45E7-8C86-BE5EDF18BE4A}"/>
              </a:ext>
            </a:extLst>
          </p:cNvPr>
          <p:cNvSpPr/>
          <p:nvPr/>
        </p:nvSpPr>
        <p:spPr>
          <a:xfrm>
            <a:off x="5796136" y="1866848"/>
            <a:ext cx="31683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Obszary wymagające szczególnego wsparcia w kontekście równoważenia rozwoju 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9355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86628E3B-A9E8-4CC1-90D3-45C68C69BF68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31574DEF-C230-4913-80AA-A73430968E42}"/>
              </a:ext>
            </a:extLst>
          </p:cNvPr>
          <p:cNvSpPr/>
          <p:nvPr/>
        </p:nvSpPr>
        <p:spPr>
          <a:xfrm>
            <a:off x="0" y="205620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C624BD7-278F-4D03-AE93-BD87E7994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24744"/>
            <a:ext cx="4824536" cy="643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46352ABF-1EC5-4924-8761-F312C1308D9D}"/>
              </a:ext>
            </a:extLst>
          </p:cNvPr>
          <p:cNvSpPr/>
          <p:nvPr/>
        </p:nvSpPr>
        <p:spPr>
          <a:xfrm>
            <a:off x="450664" y="402077"/>
            <a:ext cx="8032263" cy="397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OBSZARY WIEJSKIE WOJEWÓDZTWA PODKARPACKIEGO </a:t>
            </a:r>
          </a:p>
        </p:txBody>
      </p:sp>
    </p:spTree>
    <p:extLst>
      <p:ext uri="{BB962C8B-B14F-4D97-AF65-F5344CB8AC3E}">
        <p14:creationId xmlns:p14="http://schemas.microsoft.com/office/powerpoint/2010/main" val="10727809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DB91BCB2-AEB6-4C20-A381-EC40CC4F43E3}"/>
              </a:ext>
            </a:extLst>
          </p:cNvPr>
          <p:cNvSpPr/>
          <p:nvPr/>
        </p:nvSpPr>
        <p:spPr>
          <a:xfrm>
            <a:off x="0" y="148277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FF85CEC-ACC9-40F7-9B42-D01D652EE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80" y="579488"/>
            <a:ext cx="7999708" cy="366438"/>
          </a:xfrm>
        </p:spPr>
        <p:txBody>
          <a:bodyPr>
            <a:normAutofit fontScale="90000"/>
          </a:bodyPr>
          <a:lstStyle/>
          <a:p>
            <a:br>
              <a:rPr lang="pl-PL" dirty="0"/>
            </a:br>
            <a:endParaRPr lang="pl-PL" sz="20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4697906" y="1038494"/>
            <a:ext cx="4048307" cy="57861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48 jednostek samorządu terytorialnego, położonych wzdłuż biegu rzeki San od południowo-wschodniego krańca województwa podkarpackiego po jego północno-zachodnie granice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Obszar jest niejednorodny i obejmuje różne kategorie </a:t>
            </a:r>
            <a:r>
              <a:rPr kumimoji="0" 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jst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Cel: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koncentracja na kwestiach dotyczących gospodarki wodno-kanalizacyjnej oraz turystycznego wykorzystania rzeki San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Projekty kluczowe: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Ochrona środowiska zlewni rzeki San poprzez kompleksową gospodarkę wodno-ściekową oraz system składowania odpadów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Zagospodarowanie brzegów rzeki San 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 uwzględnieniem infrastruktury ochrony przeciwpowodziowej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Modernizacja infrastruktury drogowej 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kolejowej przy wykorzystaniu inwestycji łączących sieć TEN-T, poprawiających dostępność stolicy województwa oraz obniżających poziom zanieczyszczeń generowanych przez indywidualny transport samochodowy w ruchu regionalnym i lokalnym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D3244779-67E6-4A17-9A1B-E35CFE934136}"/>
              </a:ext>
            </a:extLst>
          </p:cNvPr>
          <p:cNvSpPr/>
          <p:nvPr/>
        </p:nvSpPr>
        <p:spPr>
          <a:xfrm>
            <a:off x="4597120" y="457508"/>
            <a:ext cx="4249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 Strategiczny „Błękitny San”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00895C5C-4AE4-4868-9CC0-DF68DF81547E}"/>
              </a:ext>
            </a:extLst>
          </p:cNvPr>
          <p:cNvSpPr txBox="1">
            <a:spLocks/>
          </p:cNvSpPr>
          <p:nvPr/>
        </p:nvSpPr>
        <p:spPr bwMode="auto">
          <a:xfrm>
            <a:off x="-637402" y="367834"/>
            <a:ext cx="6012160" cy="67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0606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TERYTORIALIZACJA POLITYKI ROZWOJU WOJEWÓDZTWA  </a:t>
            </a:r>
            <a:b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WYMIAR REGIONALNY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179BABA-5DB5-4742-AF86-2BFD9FED4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338" y="1347725"/>
            <a:ext cx="4800780" cy="587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486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EC92C610-2C8A-4A24-B94E-88BFC21DAC34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DFB798C5-E8A3-4822-9427-82538DDB974F}"/>
              </a:ext>
            </a:extLst>
          </p:cNvPr>
          <p:cNvSpPr/>
          <p:nvPr/>
        </p:nvSpPr>
        <p:spPr>
          <a:xfrm>
            <a:off x="0" y="404664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FF85CEC-ACC9-40F7-9B42-D01D652EE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80" y="579488"/>
            <a:ext cx="7999708" cy="366438"/>
          </a:xfrm>
        </p:spPr>
        <p:txBody>
          <a:bodyPr>
            <a:normAutofit fontScale="90000"/>
          </a:bodyPr>
          <a:lstStyle/>
          <a:p>
            <a:br>
              <a:rPr lang="pl-PL" dirty="0"/>
            </a:br>
            <a:endParaRPr lang="pl-PL" sz="20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4220959" y="1304765"/>
            <a:ext cx="4913888" cy="52937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gmin: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Czarna, Lutowiska i Ustrzyki Dolne – w powiecie bieszczadzkim,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Baligród, Cisna, Lesko, Olszanica, Solina z s. 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 Polańczyku – w powiecie leskim,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Komańcza, Tyrawa Wołoska, Zagórz – w powiecie sanockim,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Bircza – w powiecie przemyskim.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wzrost poziomu i warunków życia mieszkańców ZBGP poprzez poprawę dostępu do miejsc pracy i usług przy efektywnym wykorzystaniu zasobów endogenicznych 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wzmocnieniu funkcjonalnych powiązań zewnętrznych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Projekty Kluczowe: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Budowa i modernizacja infrastruktury drogowej 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kolejowej Bieszczad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Budowa i modernizacja instalacji wodno-kanalizacyjnych i składowania odpadów na rzecz ochrony walorów środowiskowych i krajobrazowych Bieszczad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Opracowanie i zintegrowanie miejscowych planów zagospodarowania przestrzennego z planami ochrony oraz planami zadań ochronnych przy pełnym pokryciu powierzchni ZBGP planami miejscowymi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D3244779-67E6-4A17-9A1B-E35CFE934136}"/>
              </a:ext>
            </a:extLst>
          </p:cNvPr>
          <p:cNvSpPr/>
          <p:nvPr/>
        </p:nvSpPr>
        <p:spPr>
          <a:xfrm>
            <a:off x="4137084" y="586362"/>
            <a:ext cx="5044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 Strategicznego Rozwoju Bieszczad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00895C5C-4AE4-4868-9CC0-DF68DF81547E}"/>
              </a:ext>
            </a:extLst>
          </p:cNvPr>
          <p:cNvSpPr txBox="1">
            <a:spLocks/>
          </p:cNvSpPr>
          <p:nvPr/>
        </p:nvSpPr>
        <p:spPr bwMode="auto">
          <a:xfrm>
            <a:off x="3131840" y="1"/>
            <a:ext cx="6012160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0606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5B1CCC4D-9834-4319-A6E9-202AFE89A2B8}"/>
              </a:ext>
            </a:extLst>
          </p:cNvPr>
          <p:cNvSpPr/>
          <p:nvPr/>
        </p:nvSpPr>
        <p:spPr>
          <a:xfrm>
            <a:off x="-434916" y="34375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TERYTORIALIZACJA POLITYKI ROZWOJU WOJEWÓDZTWA  </a:t>
            </a:r>
            <a:b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WYMIAR REGIONALNY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D63BF359-BCD6-4EA6-9470-5ACB550B1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3" y="1624173"/>
            <a:ext cx="4211806" cy="586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310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Prostokąt 1">
            <a:extLst>
              <a:ext uri="{FF2B5EF4-FFF2-40B4-BE49-F238E27FC236}">
                <a16:creationId xmlns:a16="http://schemas.microsoft.com/office/drawing/2014/main" id="{11C0FCA3-FBBD-4296-9670-61BD5CC50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225" y="5268913"/>
            <a:ext cx="5184775" cy="15827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³"/>
              <a:defRPr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48" name="Symbol zastępczy zawartości 2">
            <a:extLst>
              <a:ext uri="{FF2B5EF4-FFF2-40B4-BE49-F238E27FC236}">
                <a16:creationId xmlns:a16="http://schemas.microsoft.com/office/drawing/2014/main" id="{8C996CF9-E203-4021-A315-5568782297C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30188" y="1358900"/>
            <a:ext cx="6502052" cy="5383213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800" b="1" dirty="0">
                <a:solidFill>
                  <a:schemeClr val="tx1"/>
                </a:solidFill>
                <a:latin typeface="Arial" panose="020B0604020202020204" pitchFamily="34" charset="0"/>
              </a:rPr>
              <a:t>rola lokalnego bieguna wzrostu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l-PL" altLang="pl-PL" sz="1800" b="1" dirty="0">
                <a:solidFill>
                  <a:schemeClr val="tx1"/>
                </a:solidFill>
                <a:latin typeface="Arial" panose="020B0604020202020204" pitchFamily="34" charset="0"/>
              </a:rPr>
              <a:t>interesariusze rozwoju: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pl-PL" altLang="pl-PL" sz="1800" b="1" dirty="0">
                <a:solidFill>
                  <a:schemeClr val="tx1"/>
                </a:solidFill>
                <a:latin typeface="Arial" panose="020B0604020202020204" pitchFamily="34" charset="0"/>
              </a:rPr>
              <a:t>      </a:t>
            </a:r>
            <a:r>
              <a:rPr lang="pl-PL" altLang="pl-PL" sz="1800" i="1" dirty="0">
                <a:solidFill>
                  <a:schemeClr val="tx1"/>
                </a:solidFill>
                <a:latin typeface="Arial" panose="020B0604020202020204" pitchFamily="34" charset="0"/>
              </a:rPr>
              <a:t>Inkubator Przedsiębiorczości</a:t>
            </a:r>
          </a:p>
          <a:p>
            <a:pPr marL="360363" indent="-360363">
              <a:spcBef>
                <a:spcPct val="0"/>
              </a:spcBef>
              <a:spcAft>
                <a:spcPts val="0"/>
              </a:spcAft>
              <a:buNone/>
            </a:pPr>
            <a:r>
              <a:rPr lang="pl-PL" altLang="pl-PL" sz="1800" i="1" dirty="0">
                <a:solidFill>
                  <a:schemeClr val="tx1"/>
                </a:solidFill>
                <a:latin typeface="Arial" panose="020B0604020202020204" pitchFamily="34" charset="0"/>
              </a:rPr>
              <a:t>      Jasielskie Stowarzyszenie Przedsiębiorców</a:t>
            </a:r>
          </a:p>
          <a:p>
            <a:pPr marL="360363" indent="-360363">
              <a:spcBef>
                <a:spcPct val="0"/>
              </a:spcBef>
              <a:spcAft>
                <a:spcPts val="600"/>
              </a:spcAft>
              <a:buNone/>
            </a:pPr>
            <a:r>
              <a:rPr lang="pl-PL" altLang="pl-PL" sz="1800" i="1" dirty="0">
                <a:solidFill>
                  <a:schemeClr val="tx1"/>
                </a:solidFill>
                <a:latin typeface="Arial" panose="020B0604020202020204" pitchFamily="34" charset="0"/>
              </a:rPr>
              <a:t>      Jasielskie Forum Rozwoju Gospodarczego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l-PL" altLang="pl-PL" sz="1800" b="1" dirty="0">
                <a:solidFill>
                  <a:schemeClr val="tx1"/>
                </a:solidFill>
                <a:latin typeface="Arial" panose="020B0604020202020204" pitchFamily="34" charset="0"/>
              </a:rPr>
              <a:t>potencjał przedsiębiorczości: </a:t>
            </a:r>
          </a:p>
          <a:p>
            <a:pPr marL="360000" indent="-457200">
              <a:spcBef>
                <a:spcPct val="0"/>
              </a:spcBef>
              <a:spcAft>
                <a:spcPts val="600"/>
              </a:spcAft>
              <a:buNone/>
            </a:pPr>
            <a:r>
              <a:rPr lang="pl-PL" altLang="pl-PL" sz="1800" b="1" dirty="0">
                <a:solidFill>
                  <a:schemeClr val="tx1"/>
                </a:solidFill>
                <a:latin typeface="Arial" panose="020B0604020202020204" pitchFamily="34" charset="0"/>
              </a:rPr>
              <a:t>     </a:t>
            </a:r>
            <a:r>
              <a:rPr lang="pl-PL" altLang="pl-PL" sz="1800" dirty="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pl-PL" altLang="pl-PL" sz="1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pl-PL" altLang="pl-PL" sz="1800" dirty="0">
                <a:solidFill>
                  <a:schemeClr val="tx1"/>
                </a:solidFill>
                <a:latin typeface="Arial" panose="020B0604020202020204" pitchFamily="34" charset="0"/>
              </a:rPr>
              <a:t>małe i średnie przedsiębiorstwa w sektorze</a:t>
            </a:r>
            <a:br>
              <a:rPr lang="pl-PL" altLang="pl-PL" sz="180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pl-PL" altLang="pl-PL" sz="1800" dirty="0">
                <a:solidFill>
                  <a:schemeClr val="tx1"/>
                </a:solidFill>
                <a:latin typeface="Arial" panose="020B0604020202020204" pitchFamily="34" charset="0"/>
              </a:rPr>
              <a:t>produkcyjnym i usługowym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pl-PL" altLang="pl-PL" sz="1800" dirty="0">
                <a:solidFill>
                  <a:schemeClr val="tx1"/>
                </a:solidFill>
                <a:latin typeface="Arial" panose="020B0604020202020204" pitchFamily="34" charset="0"/>
              </a:rPr>
              <a:t>     – zasoby kapitału ludzkiego 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l-PL" altLang="pl-PL" sz="1800" b="1" dirty="0">
                <a:solidFill>
                  <a:schemeClr val="tx1"/>
                </a:solidFill>
                <a:latin typeface="Arial" panose="020B0604020202020204" pitchFamily="34" charset="0"/>
              </a:rPr>
              <a:t>znaczne oddziaływania rynku pracy Jasła – </a:t>
            </a:r>
            <a:r>
              <a:rPr lang="pl-PL" altLang="pl-PL" sz="1800" dirty="0">
                <a:solidFill>
                  <a:schemeClr val="tx1"/>
                </a:solidFill>
                <a:latin typeface="Arial" panose="020B0604020202020204" pitchFamily="34" charset="0"/>
              </a:rPr>
              <a:t>relatywnie wysokie saldo dojazdów do pracy  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l-PL" altLang="pl-PL" sz="1800" b="1" dirty="0">
                <a:solidFill>
                  <a:schemeClr val="tx1"/>
                </a:solidFill>
                <a:latin typeface="Arial" panose="020B0604020202020204" pitchFamily="34" charset="0"/>
              </a:rPr>
              <a:t>przygraniczne położenie </a:t>
            </a:r>
            <a:r>
              <a:rPr lang="pl-PL" altLang="pl-PL" sz="1800" dirty="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pl-PL" altLang="pl-PL" sz="1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pl-PL" altLang="pl-PL" sz="1800" dirty="0">
                <a:solidFill>
                  <a:schemeClr val="tx1"/>
                </a:solidFill>
                <a:latin typeface="Arial" panose="020B0604020202020204" pitchFamily="34" charset="0"/>
              </a:rPr>
              <a:t>predyspozycje do powiązań gospodarczych ze Słowacją 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l-PL" altLang="pl-PL" sz="1800" dirty="0">
                <a:solidFill>
                  <a:schemeClr val="tx1"/>
                </a:solidFill>
                <a:latin typeface="Arial" panose="020B0604020202020204" pitchFamily="34" charset="0"/>
              </a:rPr>
              <a:t>bogate i ugruntowane historycznie tradycje przemysłowe </a:t>
            </a:r>
            <a:br>
              <a:rPr lang="pl-PL" altLang="pl-PL" sz="180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pl-PL" altLang="pl-PL" sz="1800" dirty="0">
                <a:solidFill>
                  <a:schemeClr val="tx1"/>
                </a:solidFill>
                <a:latin typeface="Arial" panose="020B0604020202020204" pitchFamily="34" charset="0"/>
              </a:rPr>
              <a:t>w dziedzinie </a:t>
            </a:r>
            <a:r>
              <a:rPr lang="pl-PL" altLang="pl-PL" sz="1800" b="1" dirty="0">
                <a:solidFill>
                  <a:schemeClr val="tx1"/>
                </a:solidFill>
                <a:latin typeface="Arial" panose="020B0604020202020204" pitchFamily="34" charset="0"/>
              </a:rPr>
              <a:t>przemysłu naftowego, chemicznego, szklarskiego, maszynowego, spożywczego </a:t>
            </a:r>
            <a:br>
              <a:rPr lang="pl-PL" altLang="pl-PL" sz="1800" b="1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pl-PL" altLang="pl-PL" sz="1800" b="1" dirty="0">
                <a:solidFill>
                  <a:schemeClr val="tx1"/>
                </a:solidFill>
                <a:latin typeface="Arial" panose="020B0604020202020204" pitchFamily="34" charset="0"/>
              </a:rPr>
              <a:t>i meblowego </a:t>
            </a:r>
          </a:p>
          <a:p>
            <a:pPr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l-PL" altLang="pl-PL" sz="18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l-PL" altLang="pl-PL" sz="1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1D900E5D-CA23-481C-B2EF-F050F48D04CA}"/>
              </a:ext>
            </a:extLst>
          </p:cNvPr>
          <p:cNvSpPr/>
          <p:nvPr/>
        </p:nvSpPr>
        <p:spPr>
          <a:xfrm>
            <a:off x="1588" y="455613"/>
            <a:ext cx="9180512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l-PL"/>
          </a:p>
        </p:txBody>
      </p:sp>
      <p:sp>
        <p:nvSpPr>
          <p:cNvPr id="6150" name="Tytuł 6">
            <a:extLst>
              <a:ext uri="{FF2B5EF4-FFF2-40B4-BE49-F238E27FC236}">
                <a16:creationId xmlns:a16="http://schemas.microsoft.com/office/drawing/2014/main" id="{3C48D1FA-5949-48C1-9597-1152FC8CB91F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539750" y="476250"/>
            <a:ext cx="83947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³"/>
              <a:defRPr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100">
                <a:solidFill>
                  <a:srgbClr val="10253F"/>
                </a:solidFill>
                <a:latin typeface="Arial" panose="020B0604020202020204" pitchFamily="34" charset="0"/>
              </a:rPr>
              <a:t>POTENCJAŁY MIASTA JASŁO</a:t>
            </a:r>
          </a:p>
        </p:txBody>
      </p:sp>
      <p:sp>
        <p:nvSpPr>
          <p:cNvPr id="6154" name="pole tekstowe 12">
            <a:extLst>
              <a:ext uri="{FF2B5EF4-FFF2-40B4-BE49-F238E27FC236}">
                <a16:creationId xmlns:a16="http://schemas.microsoft.com/office/drawing/2014/main" id="{57C60027-E447-4DD3-AA15-ABA032353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4380" y="6477302"/>
            <a:ext cx="22941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³"/>
              <a:defRPr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800" dirty="0">
                <a:solidFill>
                  <a:schemeClr val="tx1"/>
                </a:solidFill>
                <a:latin typeface="Arial" panose="020B0604020202020204" pitchFamily="34" charset="0"/>
              </a:rPr>
              <a:t>Źródło fotografii https://citik.jaslo.pl/album/galeria-miejska/</a:t>
            </a:r>
            <a:endParaRPr lang="pl-PL" altLang="pl-PL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6146" name="Picture 12">
            <a:extLst>
              <a:ext uri="{FF2B5EF4-FFF2-40B4-BE49-F238E27FC236}">
                <a16:creationId xmlns:a16="http://schemas.microsoft.com/office/drawing/2014/main" id="{755CE4C1-BD78-47ED-8054-03761BF4C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0571">
            <a:off x="7048076" y="3821416"/>
            <a:ext cx="1780087" cy="2671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F9597A8E-A6E9-4CCB-8D7D-908EE61DE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8920">
            <a:off x="5238060" y="1101457"/>
            <a:ext cx="2988359" cy="199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39B4396-15B4-4254-9622-42C8B3734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0782" y="2755986"/>
            <a:ext cx="2706602" cy="203687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Prostokąt 1">
            <a:extLst>
              <a:ext uri="{FF2B5EF4-FFF2-40B4-BE49-F238E27FC236}">
                <a16:creationId xmlns:a16="http://schemas.microsoft.com/office/drawing/2014/main" id="{18B423D5-DB0D-4BA8-922E-41FA71CBE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960" y="5499101"/>
            <a:ext cx="4932040" cy="13589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³"/>
              <a:defRPr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Obraz 2">
            <a:extLst>
              <a:ext uri="{FF2B5EF4-FFF2-40B4-BE49-F238E27FC236}">
                <a16:creationId xmlns:a16="http://schemas.microsoft.com/office/drawing/2014/main" id="{1D691AED-7825-46AC-89B6-CA6CC528D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887413"/>
            <a:ext cx="9588500" cy="638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Symbol zastępczy zawartości 2">
            <a:extLst>
              <a:ext uri="{FF2B5EF4-FFF2-40B4-BE49-F238E27FC236}">
                <a16:creationId xmlns:a16="http://schemas.microsoft.com/office/drawing/2014/main" id="{7B230061-0D39-4353-87E4-B6ED2EE783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7719" y="1506650"/>
            <a:ext cx="6232473" cy="5222875"/>
          </a:xfrm>
          <a:solidFill>
            <a:schemeClr val="bg2">
              <a:alpha val="85000"/>
            </a:schemeClr>
          </a:solidFill>
        </p:spPr>
        <p:txBody>
          <a:bodyPr/>
          <a:lstStyle/>
          <a:p>
            <a:pPr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</a:rPr>
              <a:t>Potencjał inwestycyjny: </a:t>
            </a:r>
            <a:r>
              <a:rPr lang="pl-PL" altLang="pl-PL" sz="1600" dirty="0">
                <a:solidFill>
                  <a:schemeClr val="bg1"/>
                </a:solidFill>
                <a:latin typeface="Arial" panose="020B0604020202020204" pitchFamily="34" charset="0"/>
              </a:rPr>
              <a:t>95% terenów przeznaczonych pod inwestycje posiada odpowiedni </a:t>
            </a:r>
            <a:r>
              <a:rPr lang="pl-PL" altLang="pl-PL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mpzp</a:t>
            </a:r>
            <a:r>
              <a:rPr lang="pl-PL" altLang="pl-PL" sz="1600" dirty="0">
                <a:solidFill>
                  <a:schemeClr val="bg1"/>
                </a:solidFill>
                <a:latin typeface="Arial" panose="020B0604020202020204" pitchFamily="34" charset="0"/>
              </a:rPr>
              <a:t>, zachęty inwestycyjne samorządu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600" dirty="0">
                <a:solidFill>
                  <a:schemeClr val="bg1"/>
                </a:solidFill>
                <a:latin typeface="Arial" panose="020B0604020202020204" pitchFamily="34" charset="0"/>
              </a:rPr>
              <a:t>dobra gospodarka przestrzenna miasta – 50 % objęte </a:t>
            </a:r>
            <a:r>
              <a:rPr lang="pl-PL" altLang="pl-PL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mpzp</a:t>
            </a:r>
            <a:endParaRPr lang="pl-PL" altLang="pl-PL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600" dirty="0">
                <a:solidFill>
                  <a:schemeClr val="bg1"/>
                </a:solidFill>
                <a:latin typeface="Arial" panose="020B0604020202020204" pitchFamily="34" charset="0"/>
              </a:rPr>
              <a:t>miasto o największym potencjale </a:t>
            </a:r>
            <a:r>
              <a:rPr lang="pl-PL" altLang="pl-PL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enoturystycznym</a:t>
            </a:r>
            <a:r>
              <a:rPr lang="pl-PL" altLang="pl-PL" sz="1600" dirty="0">
                <a:solidFill>
                  <a:schemeClr val="bg1"/>
                </a:solidFill>
                <a:latin typeface="Arial" panose="020B0604020202020204" pitchFamily="34" charset="0"/>
              </a:rPr>
              <a:t> – </a:t>
            </a: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</a:rPr>
              <a:t>Stolica polskiego  winiarstwa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</a:rPr>
              <a:t>potencjał edukacyjny – </a:t>
            </a:r>
            <a:r>
              <a:rPr lang="pl-PL" altLang="pl-PL" sz="1600" dirty="0">
                <a:solidFill>
                  <a:schemeClr val="bg1"/>
                </a:solidFill>
                <a:latin typeface="Arial" panose="020B0604020202020204" pitchFamily="34" charset="0"/>
              </a:rPr>
              <a:t>dobrze rozwinięta baza edukacyjna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</a:rPr>
              <a:t>dostępność komunikacyjna </a:t>
            </a:r>
            <a:r>
              <a:rPr lang="pl-PL" altLang="pl-PL" sz="1600" dirty="0">
                <a:solidFill>
                  <a:schemeClr val="bg1"/>
                </a:solidFill>
                <a:latin typeface="Arial" panose="020B0604020202020204" pitchFamily="34" charset="0"/>
              </a:rPr>
              <a:t>– DK 28 i 73, DW 992, znaczący węzeł kolejowy na południu województwa podkarpackiego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</a:rPr>
              <a:t>poprawa dostępności komunikacyjnej </a:t>
            </a:r>
            <a:r>
              <a:rPr lang="pl-PL" altLang="pl-PL" sz="1600" dirty="0">
                <a:solidFill>
                  <a:schemeClr val="bg1"/>
                </a:solidFill>
                <a:latin typeface="Arial" panose="020B0604020202020204" pitchFamily="34" charset="0"/>
              </a:rPr>
              <a:t>poprawa skomunikowania z A4 poprzez przebudowę drogi krajowej </a:t>
            </a:r>
            <a:br>
              <a:rPr lang="pl-PL" altLang="pl-PL" sz="16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pl-PL" altLang="pl-PL" sz="1600" dirty="0">
                <a:solidFill>
                  <a:schemeClr val="bg1"/>
                </a:solidFill>
                <a:latin typeface="Arial" panose="020B0604020202020204" pitchFamily="34" charset="0"/>
              </a:rPr>
              <a:t>nr 73 na odcinku Jasło-Pilzno, S19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</a:rPr>
              <a:t>siedziba</a:t>
            </a:r>
            <a:r>
              <a:rPr lang="pl-PL" altLang="pl-PL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</a:rPr>
              <a:t>wielu renomowanych firm </a:t>
            </a:r>
            <a:r>
              <a:rPr lang="pl-PL" altLang="pl-PL" sz="1600" dirty="0">
                <a:solidFill>
                  <a:schemeClr val="bg1"/>
                </a:solidFill>
                <a:latin typeface="Arial" panose="020B0604020202020204" pitchFamily="34" charset="0"/>
              </a:rPr>
              <a:t>obecnych na rynkach międzynarodowych, tj. Grupa Nowy Styl, Grupa Orion </a:t>
            </a:r>
            <a:r>
              <a:rPr lang="pl-PL" altLang="pl-PL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Engineered</a:t>
            </a:r>
            <a:r>
              <a:rPr lang="pl-PL" altLang="pl-PL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pl-PL" altLang="pl-PL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Carbons</a:t>
            </a:r>
            <a:r>
              <a:rPr lang="pl-PL" altLang="pl-PL" sz="1600" dirty="0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pl-PL" altLang="pl-PL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Naturex</a:t>
            </a:r>
            <a:r>
              <a:rPr lang="pl-PL" altLang="pl-PL" sz="1600" dirty="0">
                <a:solidFill>
                  <a:schemeClr val="bg1"/>
                </a:solidFill>
                <a:latin typeface="Arial" panose="020B0604020202020204" pitchFamily="34" charset="0"/>
              </a:rPr>
              <a:t> S.A., Grupa </a:t>
            </a:r>
            <a:r>
              <a:rPr lang="pl-PL" altLang="pl-PL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Tarkett</a:t>
            </a:r>
            <a:r>
              <a:rPr lang="pl-PL" altLang="pl-PL" sz="1600" dirty="0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sv-SE" altLang="pl-PL" sz="1600" dirty="0">
                <a:solidFill>
                  <a:schemeClr val="bg1"/>
                </a:solidFill>
                <a:latin typeface="Arial" panose="020B0604020202020204" pitchFamily="34" charset="0"/>
              </a:rPr>
              <a:t>Fabryka Armatur Jafar S.A.</a:t>
            </a:r>
            <a:r>
              <a:rPr lang="pl-PL" altLang="pl-PL" sz="1600" dirty="0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pl-PL" altLang="pl-PL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Polwax</a:t>
            </a:r>
            <a:r>
              <a:rPr lang="pl-PL" altLang="pl-PL" sz="1600" dirty="0">
                <a:solidFill>
                  <a:schemeClr val="bg1"/>
                </a:solidFill>
                <a:latin typeface="Arial" panose="020B0604020202020204" pitchFamily="34" charset="0"/>
              </a:rPr>
              <a:t> S.A., Gamrat S.A., Huta Szkła </a:t>
            </a:r>
            <a:br>
              <a:rPr lang="pl-PL" altLang="pl-PL" sz="16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pl-PL" altLang="pl-PL" sz="1600" dirty="0">
                <a:solidFill>
                  <a:schemeClr val="bg1"/>
                </a:solidFill>
                <a:latin typeface="Arial" panose="020B0604020202020204" pitchFamily="34" charset="0"/>
              </a:rPr>
              <a:t>w Jaśle S.A., Delta Tech Electronics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</a:pPr>
            <a:endParaRPr lang="pl-PL" altLang="pl-PL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66136BD1-9D2A-4E9B-9B47-56962C232136}"/>
              </a:ext>
            </a:extLst>
          </p:cNvPr>
          <p:cNvSpPr/>
          <p:nvPr/>
        </p:nvSpPr>
        <p:spPr>
          <a:xfrm>
            <a:off x="1588" y="455613"/>
            <a:ext cx="9180512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l-PL"/>
          </a:p>
        </p:txBody>
      </p:sp>
      <p:sp>
        <p:nvSpPr>
          <p:cNvPr id="8197" name="Tytuł 6">
            <a:extLst>
              <a:ext uri="{FF2B5EF4-FFF2-40B4-BE49-F238E27FC236}">
                <a16:creationId xmlns:a16="http://schemas.microsoft.com/office/drawing/2014/main" id="{5DD3E1D9-A28B-44F7-AF7A-FF390D0F5DEF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539750" y="476250"/>
            <a:ext cx="83947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³"/>
              <a:defRPr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100">
                <a:solidFill>
                  <a:srgbClr val="10253F"/>
                </a:solidFill>
                <a:latin typeface="Arial" panose="020B0604020202020204" pitchFamily="34" charset="0"/>
              </a:rPr>
              <a:t>POTENCJAŁY MIASTA JASŁO</a:t>
            </a:r>
          </a:p>
        </p:txBody>
      </p:sp>
    </p:spTree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1">
            <a:extLst>
              <a:ext uri="{FF2B5EF4-FFF2-40B4-BE49-F238E27FC236}">
                <a16:creationId xmlns:a16="http://schemas.microsoft.com/office/drawing/2014/main" id="{67893945-5AFD-4C5D-9013-883D93798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225" y="5268913"/>
            <a:ext cx="5184775" cy="15827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³"/>
              <a:defRPr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194" name="Prostokąt 1">
            <a:extLst>
              <a:ext uri="{FF2B5EF4-FFF2-40B4-BE49-F238E27FC236}">
                <a16:creationId xmlns:a16="http://schemas.microsoft.com/office/drawing/2014/main" id="{18B423D5-DB0D-4BA8-922E-41FA71CBE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39" y="6381750"/>
            <a:ext cx="7668344" cy="39126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³"/>
              <a:defRPr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 b="0" dirty="0">
                <a:solidFill>
                  <a:schemeClr val="tx1"/>
                </a:solidFill>
                <a:latin typeface="Arial" panose="020B0604020202020204" pitchFamily="34" charset="0"/>
              </a:rPr>
              <a:t>Źródło: Miasta wraz z obszarami funkcjonalnymi oraz bieguny wzrostu w województwie podkarpackim, </a:t>
            </a:r>
            <a:r>
              <a:rPr lang="pl-PL" altLang="pl-PL" sz="1200" b="0" dirty="0" err="1">
                <a:solidFill>
                  <a:schemeClr val="tx1"/>
                </a:solidFill>
                <a:latin typeface="Arial" panose="020B0604020202020204" pitchFamily="34" charset="0"/>
              </a:rPr>
              <a:t>IBERiS</a:t>
            </a:r>
            <a:r>
              <a:rPr lang="pl-PL" altLang="pl-PL" sz="1200" b="0" dirty="0">
                <a:solidFill>
                  <a:schemeClr val="tx1"/>
                </a:solidFill>
                <a:latin typeface="Arial" panose="020B0604020202020204" pitchFamily="34" charset="0"/>
              </a:rPr>
              <a:t> Instytut Badań Ewaluacyjnych Rynkowych i Społecznych Krzysztof Piróg, 2019 r.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200" b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195" name="Symbol zastępczy zawartości 2">
            <a:extLst>
              <a:ext uri="{FF2B5EF4-FFF2-40B4-BE49-F238E27FC236}">
                <a16:creationId xmlns:a16="http://schemas.microsoft.com/office/drawing/2014/main" id="{7B230061-0D39-4353-87E4-B6ED2EE783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351504"/>
            <a:ext cx="9144000" cy="4525768"/>
          </a:xfrm>
        </p:spPr>
        <p:txBody>
          <a:bodyPr/>
          <a:lstStyle/>
          <a:p>
            <a:pPr marL="0" indent="0" algn="just">
              <a:spcBef>
                <a:spcPct val="0"/>
              </a:spcBef>
              <a:spcAft>
                <a:spcPts val="1200"/>
              </a:spcAft>
              <a:buNone/>
            </a:pPr>
            <a:r>
              <a:rPr lang="pl-PL" altLang="pl-PL" sz="1600" b="1" dirty="0">
                <a:solidFill>
                  <a:schemeClr val="tx1"/>
                </a:solidFill>
                <a:latin typeface="Arial" panose="020B0604020202020204" pitchFamily="34" charset="0"/>
              </a:rPr>
              <a:t>potencjał do utworzenia MOF </a:t>
            </a:r>
          </a:p>
          <a:p>
            <a:pPr marL="0" indent="0" algn="just">
              <a:spcBef>
                <a:spcPct val="0"/>
              </a:spcBef>
              <a:spcAft>
                <a:spcPts val="1200"/>
              </a:spcAft>
              <a:buNone/>
            </a:pPr>
            <a:r>
              <a:rPr lang="pl-PL" altLang="pl-PL" sz="1600" dirty="0">
                <a:solidFill>
                  <a:schemeClr val="tx1"/>
                </a:solidFill>
                <a:latin typeface="Arial" panose="020B0604020202020204" pitchFamily="34" charset="0"/>
              </a:rPr>
              <a:t>oddziaływanie z gminą wiejską Jasło i Dębowiec, ewentualnie poszerzenie MOF o gminy Kołaczyce, Skołyszyn i Tarnowiec 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</a:pPr>
            <a:endParaRPr lang="pl-PL" altLang="pl-PL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  <a:buNone/>
            </a:pPr>
            <a:endParaRPr lang="pl-PL" altLang="pl-PL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  <a:buNone/>
            </a:pPr>
            <a:endParaRPr lang="pl-PL" altLang="pl-PL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  <a:buNone/>
            </a:pPr>
            <a:endParaRPr lang="pl-PL" altLang="pl-PL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  <a:buNone/>
            </a:pPr>
            <a:endParaRPr lang="pl-PL" altLang="pl-PL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  <a:buNone/>
            </a:pPr>
            <a:endParaRPr lang="pl-PL" altLang="pl-PL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  <a:buNone/>
            </a:pPr>
            <a:endParaRPr lang="pl-PL" altLang="pl-PL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indent="0" algn="just">
              <a:spcBef>
                <a:spcPct val="0"/>
              </a:spcBef>
              <a:spcAft>
                <a:spcPts val="1200"/>
              </a:spcAft>
              <a:buNone/>
            </a:pPr>
            <a:endParaRPr lang="pl-PL" altLang="pl-PL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66136BD1-9D2A-4E9B-9B47-56962C232136}"/>
              </a:ext>
            </a:extLst>
          </p:cNvPr>
          <p:cNvSpPr/>
          <p:nvPr/>
        </p:nvSpPr>
        <p:spPr>
          <a:xfrm>
            <a:off x="1588" y="455613"/>
            <a:ext cx="9180512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l-PL"/>
          </a:p>
        </p:txBody>
      </p:sp>
      <p:sp>
        <p:nvSpPr>
          <p:cNvPr id="8197" name="Tytuł 6">
            <a:extLst>
              <a:ext uri="{FF2B5EF4-FFF2-40B4-BE49-F238E27FC236}">
                <a16:creationId xmlns:a16="http://schemas.microsoft.com/office/drawing/2014/main" id="{5DD3E1D9-A28B-44F7-AF7A-FF390D0F5DEF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539750" y="476250"/>
            <a:ext cx="83947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³"/>
              <a:defRPr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100">
                <a:solidFill>
                  <a:srgbClr val="10253F"/>
                </a:solidFill>
                <a:latin typeface="Arial" panose="020B0604020202020204" pitchFamily="34" charset="0"/>
              </a:rPr>
              <a:t>POTENCJAŁY MIASTA JASŁO</a:t>
            </a:r>
          </a:p>
        </p:txBody>
      </p:sp>
      <p:pic>
        <p:nvPicPr>
          <p:cNvPr id="8198" name="Obraz 1">
            <a:extLst>
              <a:ext uri="{FF2B5EF4-FFF2-40B4-BE49-F238E27FC236}">
                <a16:creationId xmlns:a16="http://schemas.microsoft.com/office/drawing/2014/main" id="{C496AAE0-0039-434C-AC0E-4508E4CAB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98" y="2747689"/>
            <a:ext cx="2520280" cy="279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3B257CCD-616C-48BC-B162-58F42CF32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319" y="2410292"/>
            <a:ext cx="3394585" cy="346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17793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9B43EC7A-278F-42C2-95C5-DB50D03FF48A}"/>
              </a:ext>
            </a:extLst>
          </p:cNvPr>
          <p:cNvSpPr/>
          <p:nvPr/>
        </p:nvSpPr>
        <p:spPr>
          <a:xfrm>
            <a:off x="-23242" y="159143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BB182C12-32A3-4D26-BDFD-4E41D435A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TERMINY KONSULTACJI</a:t>
            </a:r>
            <a:endParaRPr lang="pl-PL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16273075-914E-41F6-9B80-2B629BD143CE}"/>
              </a:ext>
            </a:extLst>
          </p:cNvPr>
          <p:cNvSpPr/>
          <p:nvPr/>
        </p:nvSpPr>
        <p:spPr>
          <a:xfrm>
            <a:off x="647563" y="980728"/>
            <a:ext cx="79761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Konsultacje trwają od 31 października do 4 grudnia 2019 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Spotkania z  udziałem przedstawicieli jednostek samorządu terytorialnego oraz partnerów społecznych i gospodarczych oraz młodzieżą.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Dyskusja nad zasadnością wyznaczonych celów i kierunków rozwoju, oczekiwanymi efektami planowanych działań oraz terytorialnym ukierunkowaniem.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00DDF0CD-D067-4D2C-AF7E-86C036A434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603824"/>
              </p:ext>
            </p:extLst>
          </p:nvPr>
        </p:nvGraphicFramePr>
        <p:xfrm>
          <a:off x="251520" y="2796609"/>
          <a:ext cx="8712967" cy="39022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0928">
                  <a:extLst>
                    <a:ext uri="{9D8B030D-6E8A-4147-A177-3AD203B41FA5}">
                      <a16:colId xmlns:a16="http://schemas.microsoft.com/office/drawing/2014/main" val="1057263017"/>
                    </a:ext>
                  </a:extLst>
                </a:gridCol>
                <a:gridCol w="1474331">
                  <a:extLst>
                    <a:ext uri="{9D8B030D-6E8A-4147-A177-3AD203B41FA5}">
                      <a16:colId xmlns:a16="http://schemas.microsoft.com/office/drawing/2014/main" val="2126287262"/>
                    </a:ext>
                  </a:extLst>
                </a:gridCol>
                <a:gridCol w="6207708">
                  <a:extLst>
                    <a:ext uri="{9D8B030D-6E8A-4147-A177-3AD203B41FA5}">
                      <a16:colId xmlns:a16="http://schemas.microsoft.com/office/drawing/2014/main" val="2355491084"/>
                    </a:ext>
                  </a:extLst>
                </a:gridCol>
              </a:tblGrid>
              <a:tr h="5118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dirty="0">
                          <a:effectLst/>
                        </a:rPr>
                        <a:t>DATA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>
                          <a:effectLst/>
                        </a:rPr>
                        <a:t>GODZINA ROZPOCZĘCIA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dirty="0">
                          <a:effectLst/>
                        </a:rPr>
                        <a:t>MIEJSCE SPOTKANIA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7697303"/>
                  </a:ext>
                </a:extLst>
              </a:tr>
              <a:tr h="2476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dirty="0">
                          <a:effectLst/>
                        </a:rPr>
                        <a:t>13.11.2019r.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dirty="0">
                          <a:effectLst/>
                        </a:rPr>
                        <a:t>godz. 13:00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 dirty="0">
                          <a:effectLst/>
                        </a:rPr>
                        <a:t>Przemyśl, Muzeum Narodowe Ziemi Przemyskiej , Plac płk. Berka Joselewicza 1 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02213608"/>
                  </a:ext>
                </a:extLst>
              </a:tr>
              <a:tr h="24760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>
                          <a:effectLst/>
                        </a:rPr>
                        <a:t>15.11.2019r.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dirty="0">
                          <a:effectLst/>
                        </a:rPr>
                        <a:t>godz. 9:00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>
                          <a:effectLst/>
                        </a:rPr>
                        <a:t>Nisko, Gmina i Miasto Nisko, plac Wolności 14, sala narad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12940295"/>
                  </a:ext>
                </a:extLst>
              </a:tr>
              <a:tr h="70339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dirty="0">
                          <a:effectLst/>
                        </a:rPr>
                        <a:t>godz. 13:00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 dirty="0">
                          <a:effectLst/>
                        </a:rPr>
                        <a:t>Tarnobrzeg, Zamek Tarnowskich w Tarnobrzegu-Dzikowie,  ul Sandomierskiej 27, Sala Wielka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35838970"/>
                  </a:ext>
                </a:extLst>
              </a:tr>
              <a:tr h="51188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>
                          <a:effectLst/>
                        </a:rPr>
                        <a:t>18.11.2019r.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>
                          <a:effectLst/>
                        </a:rPr>
                        <a:t>godz. 9:00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 dirty="0">
                          <a:effectLst/>
                        </a:rPr>
                        <a:t>Rzeszów – spotkanie ogólne, Aula Uniwersytetu Rzeszowskiego, budynek A1,  przy al. T. Rejtana 16c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98955173"/>
                  </a:ext>
                </a:extLst>
              </a:tr>
              <a:tr h="4596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>
                          <a:effectLst/>
                        </a:rPr>
                        <a:t>godz. 13:00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Rzeszów – spotkanie z młodzieżą, Aula Uniwersytetu Rzeszowskiego, budynek A1,  przy al. T. Rejtana 16c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2377694"/>
                  </a:ext>
                </a:extLst>
              </a:tr>
              <a:tr h="24760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>
                          <a:effectLst/>
                        </a:rPr>
                        <a:t>20.11.2019r.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>
                          <a:effectLst/>
                        </a:rPr>
                        <a:t>godz. 8:00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 dirty="0">
                          <a:effectLst/>
                        </a:rPr>
                        <a:t>Dębica, Starostwo Powiatowe w Dębicy, ul. Parkowa 28, sala sesyjna, 4 piętro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79411885"/>
                  </a:ext>
                </a:extLst>
              </a:tr>
              <a:tr h="24760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>
                          <a:effectLst/>
                        </a:rPr>
                        <a:t>godz. 13:00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 dirty="0">
                          <a:effectLst/>
                        </a:rPr>
                        <a:t>Jasło, Starostwo Powiatowe w Jaśle, ul. Rynek 18, sala konferencyjna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71910498"/>
                  </a:ext>
                </a:extLst>
              </a:tr>
              <a:tr h="247606"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>
                          <a:effectLst/>
                        </a:rPr>
                        <a:t>27.11.2019r.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>
                          <a:effectLst/>
                        </a:rPr>
                        <a:t>godz. 9:00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 dirty="0">
                          <a:effectLst/>
                        </a:rPr>
                        <a:t>Krosno, aula Kampusu Technicznego PWSZ w Krośnie, ul. Dmochowskiego 12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55825342"/>
                  </a:ext>
                </a:extLst>
              </a:tr>
              <a:tr h="24760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>
                          <a:effectLst/>
                        </a:rPr>
                        <a:t>godz. 13:00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 dirty="0">
                          <a:effectLst/>
                        </a:rPr>
                        <a:t>Sanok, Muzeum Historyczne w Sanok, ul. Zamkowa 2, Sanok, sala Gobelinowa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2531661"/>
                  </a:ext>
                </a:extLst>
              </a:tr>
              <a:tr h="22981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>
                          <a:effectLst/>
                        </a:rPr>
                        <a:t>29.11.2019r.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>
                          <a:effectLst/>
                        </a:rPr>
                        <a:t>godz. 11:00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 dirty="0">
                          <a:effectLst/>
                        </a:rPr>
                        <a:t>Lubaczów, Starostwo Powiatowe w Lubaczowie, ul Jasna 1, Sala Narad nr 13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14321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7376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>
            <a:extLst>
              <a:ext uri="{FF2B5EF4-FFF2-40B4-BE49-F238E27FC236}">
                <a16:creationId xmlns:a16="http://schemas.microsoft.com/office/drawing/2014/main" id="{B8B9CBD3-B8A8-454D-8E6E-EB49BB979170}"/>
              </a:ext>
            </a:extLst>
          </p:cNvPr>
          <p:cNvSpPr/>
          <p:nvPr/>
        </p:nvSpPr>
        <p:spPr>
          <a:xfrm>
            <a:off x="6871" y="5373216"/>
            <a:ext cx="4565129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1E8C6810-3008-42FC-BD83-34789291293E}"/>
              </a:ext>
            </a:extLst>
          </p:cNvPr>
          <p:cNvGrpSpPr/>
          <p:nvPr/>
        </p:nvGrpSpPr>
        <p:grpSpPr>
          <a:xfrm rot="472674">
            <a:off x="3159580" y="1523961"/>
            <a:ext cx="5865335" cy="3248212"/>
            <a:chOff x="-233916" y="-52217"/>
            <a:chExt cx="10313581" cy="3065875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83BB6DBE-AB35-4D7B-B9AC-44FC78D6AA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/>
            <a:srcRect l="18515" t="1" r="20085" b="-452"/>
            <a:stretch/>
          </p:blipFill>
          <p:spPr bwMode="auto">
            <a:xfrm>
              <a:off x="1116422" y="155441"/>
              <a:ext cx="2402955" cy="2669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08CE9DE9-B58E-44C3-9A9A-73D64E8959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l="32756" t="1" r="1073" b="-2126"/>
            <a:stretch/>
          </p:blipFill>
          <p:spPr bwMode="auto">
            <a:xfrm>
              <a:off x="3569595" y="344719"/>
              <a:ext cx="2650451" cy="2334858"/>
            </a:xfrm>
            <a:prstGeom prst="rect">
              <a:avLst/>
            </a:prstGeom>
            <a:noFill/>
            <a:ln w="28575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732937D3-9B41-4FD0-8F54-1041F36A72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88" t="-482" r="33566" b="1"/>
            <a:stretch/>
          </p:blipFill>
          <p:spPr bwMode="auto">
            <a:xfrm>
              <a:off x="6262577" y="267935"/>
              <a:ext cx="2516913" cy="2669103"/>
            </a:xfrm>
            <a:prstGeom prst="rect">
              <a:avLst/>
            </a:prstGeom>
            <a:noFill/>
            <a:ln w="28575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0">
              <a:extLst>
                <a:ext uri="{FF2B5EF4-FFF2-40B4-BE49-F238E27FC236}">
                  <a16:creationId xmlns:a16="http://schemas.microsoft.com/office/drawing/2014/main" id="{19FA8D0D-2041-41D5-8C3E-6B449A1D0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33916" y="2483235"/>
              <a:ext cx="10058400" cy="530423"/>
            </a:xfrm>
            <a:prstGeom prst="rect">
              <a:avLst/>
            </a:prstGeom>
          </p:spPr>
        </p:pic>
        <p:pic>
          <p:nvPicPr>
            <p:cNvPr id="16" name="Picture 16">
              <a:extLst>
                <a:ext uri="{FF2B5EF4-FFF2-40B4-BE49-F238E27FC236}">
                  <a16:creationId xmlns:a16="http://schemas.microsoft.com/office/drawing/2014/main" id="{32952B69-8517-4D4D-95CB-D28A9BD54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21265" y="-52217"/>
              <a:ext cx="10058400" cy="530423"/>
            </a:xfrm>
            <a:prstGeom prst="rect">
              <a:avLst/>
            </a:prstGeom>
          </p:spPr>
        </p:pic>
      </p:grpSp>
      <p:sp>
        <p:nvSpPr>
          <p:cNvPr id="5" name="Prostokąt 4">
            <a:extLst>
              <a:ext uri="{FF2B5EF4-FFF2-40B4-BE49-F238E27FC236}">
                <a16:creationId xmlns:a16="http://schemas.microsoft.com/office/drawing/2014/main" id="{0CA48E5F-B5B7-47C6-BD38-9A909629FE2F}"/>
              </a:ext>
            </a:extLst>
          </p:cNvPr>
          <p:cNvSpPr/>
          <p:nvPr/>
        </p:nvSpPr>
        <p:spPr>
          <a:xfrm>
            <a:off x="6871" y="140289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72819ED-B790-4AC3-9F76-397C2F526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POZYCJA STRATEGICZNA WOJEWÓDZTWA</a:t>
            </a:r>
            <a:endParaRPr lang="pl-P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80250B4-ABC0-4165-9949-FAB48F2FE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28" y="1701548"/>
            <a:ext cx="3419782" cy="5472493"/>
          </a:xfrm>
        </p:spPr>
        <p:txBody>
          <a:bodyPr>
            <a:normAutofit fontScale="32500" lnSpcReduction="20000"/>
          </a:bodyPr>
          <a:lstStyle/>
          <a:p>
            <a:pPr marL="18000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64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sz="64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DIAGNOZA SYTUACJI SPOŁECZNO – GOSPODARCZEJ WOJEWÓDZTWA PODKARPACKIEGO</a:t>
            </a:r>
            <a:r>
              <a:rPr lang="pl-PL" sz="6400" dirty="0">
                <a:latin typeface="Arial" panose="020B0604020202020204" pitchFamily="34" charset="0"/>
                <a:cs typeface="Arial" panose="020B0604020202020204" pitchFamily="34" charset="0"/>
              </a:rPr>
              <a:t>, raport ROT dokumentujący pozycję województwa na tle całej Polski i innych regionów oraz zróżnicowanie sytuacji wewnątrz województwa.</a:t>
            </a:r>
            <a:r>
              <a:rPr lang="pl-PL" sz="6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pl-PL" sz="6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1386F55-A967-45EC-AABD-4282B9202F56}"/>
              </a:ext>
            </a:extLst>
          </p:cNvPr>
          <p:cNvSpPr>
            <a:spLocks noChangeArrowheads="1"/>
          </p:cNvSpPr>
          <p:nvPr/>
        </p:nvSpPr>
        <p:spPr bwMode="auto">
          <a:xfrm rot="561997">
            <a:off x="3613720" y="4388975"/>
            <a:ext cx="4462726" cy="755736"/>
          </a:xfrm>
          <a:prstGeom prst="rect">
            <a:avLst/>
          </a:pr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A4F19B2A-8941-4C0B-929F-B814FA8C69D7}"/>
              </a:ext>
            </a:extLst>
          </p:cNvPr>
          <p:cNvSpPr>
            <a:spLocks noChangeArrowheads="1"/>
          </p:cNvSpPr>
          <p:nvPr/>
        </p:nvSpPr>
        <p:spPr bwMode="auto">
          <a:xfrm rot="573647">
            <a:off x="3684916" y="4244204"/>
            <a:ext cx="4441810" cy="148324"/>
          </a:xfrm>
          <a:prstGeom prst="rect">
            <a:avLst/>
          </a:prstGeom>
          <a:solidFill>
            <a:srgbClr val="80E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Pole tekstowe 54">
            <a:extLst>
              <a:ext uri="{FF2B5EF4-FFF2-40B4-BE49-F238E27FC236}">
                <a16:creationId xmlns:a16="http://schemas.microsoft.com/office/drawing/2014/main" id="{9992C7A7-D653-476F-A23D-0581B3325FB5}"/>
              </a:ext>
            </a:extLst>
          </p:cNvPr>
          <p:cNvSpPr txBox="1">
            <a:spLocks noChangeArrowheads="1"/>
          </p:cNvSpPr>
          <p:nvPr/>
        </p:nvSpPr>
        <p:spPr bwMode="auto">
          <a:xfrm rot="630919">
            <a:off x="3160220" y="4296343"/>
            <a:ext cx="4913777" cy="34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  <a:t>DIAGNOZA SYTUACJI </a:t>
            </a:r>
            <a:b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</a:b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  <a:t>SPOŁECZNO </a:t>
            </a:r>
            <a:r>
              <a:rPr kumimoji="0" lang="pl-PL" altLang="pl-PL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  <a:t>–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  <a:t>GOSPODARCZEJ </a:t>
            </a:r>
            <a:b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</a:b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  <a:t>WOJEWÓDZTWA PODKARPACKIEGO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Pole tekstowe 57">
            <a:extLst>
              <a:ext uri="{FF2B5EF4-FFF2-40B4-BE49-F238E27FC236}">
                <a16:creationId xmlns:a16="http://schemas.microsoft.com/office/drawing/2014/main" id="{608B778F-F841-4ED0-8F52-13C5F65344C4}"/>
              </a:ext>
            </a:extLst>
          </p:cNvPr>
          <p:cNvSpPr txBox="1">
            <a:spLocks noChangeArrowheads="1"/>
          </p:cNvSpPr>
          <p:nvPr/>
        </p:nvSpPr>
        <p:spPr bwMode="auto">
          <a:xfrm rot="602580">
            <a:off x="3497277" y="5110041"/>
            <a:ext cx="4023175" cy="32388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ira Sans"/>
                <a:ea typeface="Calibri" panose="020F0502020204030204" pitchFamily="34" charset="0"/>
                <a:cs typeface="Times New Roman" panose="02020603050405020304" pitchFamily="18" charset="0"/>
              </a:rPr>
              <a:t>Rzesz</a:t>
            </a:r>
            <a:r>
              <a:rPr kumimoji="0" lang="pl-PL" alt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pl-PL" alt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ira Sans"/>
                <a:ea typeface="Calibri" panose="020F0502020204030204" pitchFamily="34" charset="0"/>
                <a:cs typeface="Times New Roman" panose="02020603050405020304" pitchFamily="18" charset="0"/>
              </a:rPr>
              <a:t>w, kwiecień 2019</a:t>
            </a: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DADB1F3F-EED1-43BE-A657-7A2BC8851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1" y="7092302"/>
            <a:ext cx="9563399" cy="136455"/>
          </a:xfrm>
          <a:prstGeom prst="rect">
            <a:avLst/>
          </a:prstGeom>
          <a:solidFill>
            <a:srgbClr val="001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CA0D9F79-2E5C-4C9D-A1D0-A537BA315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1066614" cy="38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D537AE-D7C2-454A-BBC7-DE93AACCE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0512"/>
            <a:ext cx="1106661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CEEBAD-6704-4AF2-92CC-FC13269C5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6962"/>
            <a:ext cx="11066614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pl-PL" altLang="pl-PL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pl-PL" altLang="pl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097" name="Obraz 1" descr="podkarpackie">
            <a:extLst>
              <a:ext uri="{FF2B5EF4-FFF2-40B4-BE49-F238E27FC236}">
                <a16:creationId xmlns:a16="http://schemas.microsoft.com/office/drawing/2014/main" id="{F1291081-28F1-4195-ADC3-8BB659004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4612">
            <a:off x="4908157" y="1059208"/>
            <a:ext cx="3293086" cy="105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3585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84999B7-CB56-43C6-84A3-83548F313EE4}"/>
              </a:ext>
            </a:extLst>
          </p:cNvPr>
          <p:cNvSpPr/>
          <p:nvPr/>
        </p:nvSpPr>
        <p:spPr>
          <a:xfrm>
            <a:off x="-23813" y="12450"/>
            <a:ext cx="9180513" cy="10099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strategia wojewodztwa baner formular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749" y="5863807"/>
            <a:ext cx="4608512" cy="83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1733"/>
          <a:stretch/>
        </p:blipFill>
        <p:spPr bwMode="auto">
          <a:xfrm>
            <a:off x="0" y="1028113"/>
            <a:ext cx="9144000" cy="391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trzałka w dół 3"/>
          <p:cNvSpPr/>
          <p:nvPr/>
        </p:nvSpPr>
        <p:spPr>
          <a:xfrm>
            <a:off x="6713005" y="4941168"/>
            <a:ext cx="504056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475656" y="12450"/>
            <a:ext cx="65527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UWAGI DO PROJEKTU STRATEGII ROZWOJU WOJEWÓDZTWA – PODKARPACKIE 2030 PROSIMY SŁADAĆ ZA POŚREDNICTWEM FORMULARZA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1212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 descr="Wycinek ekranu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87280"/>
          </a:xfrm>
        </p:spPr>
      </p:pic>
      <p:pic>
        <p:nvPicPr>
          <p:cNvPr id="9" name="Obraz 8" descr="Wycinek ekranu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7280"/>
            <a:ext cx="9144000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340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Obraz 2">
            <a:extLst>
              <a:ext uri="{FF2B5EF4-FFF2-40B4-BE49-F238E27FC236}">
                <a16:creationId xmlns:a16="http://schemas.microsoft.com/office/drawing/2014/main" id="{38D75204-DD40-48CD-8D27-84B94F715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9125" y="703263"/>
            <a:ext cx="14963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dtytuł 1">
            <a:extLst>
              <a:ext uri="{FF2B5EF4-FFF2-40B4-BE49-F238E27FC236}">
                <a16:creationId xmlns:a16="http://schemas.microsoft.com/office/drawing/2014/main" id="{458191EF-CEAA-491C-9D7B-78925996A8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</p:txBody>
      </p:sp>
      <p:pic>
        <p:nvPicPr>
          <p:cNvPr id="74756" name="Obraz 4">
            <a:extLst>
              <a:ext uri="{FF2B5EF4-FFF2-40B4-BE49-F238E27FC236}">
                <a16:creationId xmlns:a16="http://schemas.microsoft.com/office/drawing/2014/main" id="{86BA4BD9-994C-42E5-9A33-6445E21C7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8" y="5338763"/>
            <a:ext cx="2533650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33">
            <a:extLst>
              <a:ext uri="{FF2B5EF4-FFF2-40B4-BE49-F238E27FC236}">
                <a16:creationId xmlns:a16="http://schemas.microsoft.com/office/drawing/2014/main" id="{2162F848-1311-4A7A-80FD-06606EE11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275" y="-312738"/>
            <a:ext cx="10461625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33">
            <a:extLst>
              <a:ext uri="{FF2B5EF4-FFF2-40B4-BE49-F238E27FC236}">
                <a16:creationId xmlns:a16="http://schemas.microsoft.com/office/drawing/2014/main" id="{EB146D56-D14C-42D2-8D9A-B1FA5A1EF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703263" y="5548313"/>
            <a:ext cx="10461626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pole tekstowe 3">
            <a:extLst>
              <a:ext uri="{FF2B5EF4-FFF2-40B4-BE49-F238E27FC236}">
                <a16:creationId xmlns:a16="http://schemas.microsoft.com/office/drawing/2014/main" id="{98FB6C53-9D76-4EC2-A900-3ACE0BE7A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2611438"/>
            <a:ext cx="79946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>
                <a:solidFill>
                  <a:srgbClr val="FFFFFF"/>
                </a:solidFill>
                <a:latin typeface="Century Gothic" panose="020B0502020202020204" pitchFamily="34" charset="0"/>
              </a:rPr>
              <a:t>Dziękuję </a:t>
            </a:r>
            <a:endParaRPr lang="pl-PL" altLang="pl-PL" sz="240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4760" name="Obraz 12">
            <a:extLst>
              <a:ext uri="{FF2B5EF4-FFF2-40B4-BE49-F238E27FC236}">
                <a16:creationId xmlns:a16="http://schemas.microsoft.com/office/drawing/2014/main" id="{B9C8B2C3-3A44-4075-9709-EE4DF4673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111125"/>
            <a:ext cx="79216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1" name="Obraz 24">
            <a:extLst>
              <a:ext uri="{FF2B5EF4-FFF2-40B4-BE49-F238E27FC236}">
                <a16:creationId xmlns:a16="http://schemas.microsoft.com/office/drawing/2014/main" id="{99E084EA-D614-4D17-BC44-9313F8BDB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5635625"/>
            <a:ext cx="2259013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2" name="pole tekstowe 9">
            <a:extLst>
              <a:ext uri="{FF2B5EF4-FFF2-40B4-BE49-F238E27FC236}">
                <a16:creationId xmlns:a16="http://schemas.microsoft.com/office/drawing/2014/main" id="{1C580972-4754-4C58-B794-0BAEA0BB4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358" y="4543425"/>
            <a:ext cx="34623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dirty="0">
                <a:solidFill>
                  <a:srgbClr val="FFFFFF"/>
                </a:solidFill>
                <a:latin typeface="Arial" panose="020B0604020202020204" pitchFamily="34" charset="0"/>
              </a:rPr>
              <a:t>Paweł Wais</a:t>
            </a:r>
            <a:br>
              <a:rPr lang="pl-PL" altLang="pl-PL" sz="18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pl-PL" altLang="pl-PL" sz="1800" dirty="0">
                <a:solidFill>
                  <a:srgbClr val="FFFFFF"/>
                </a:solidFill>
                <a:latin typeface="Arial" panose="020B0604020202020204" pitchFamily="34" charset="0"/>
              </a:rPr>
              <a:t>Dyrektor Departamentu Rozwoju Regionalnego</a:t>
            </a:r>
            <a:endParaRPr lang="pl-PL" altLang="pl-PL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679BFAF-1C00-4E9F-97C5-5B56AB63B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8364388" cy="32635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200" b="1" dirty="0"/>
              <a:t> </a:t>
            </a:r>
          </a:p>
        </p:txBody>
      </p:sp>
      <p:graphicFrame>
        <p:nvGraphicFramePr>
          <p:cNvPr id="7" name="Wykres 6" descr="opracowanie własne na podst. GUS&#10;">
            <a:extLst>
              <a:ext uri="{FF2B5EF4-FFF2-40B4-BE49-F238E27FC236}">
                <a16:creationId xmlns:a16="http://schemas.microsoft.com/office/drawing/2014/main" id="{F3AF43D5-3441-4E8A-9F52-08F8FDCA873C}"/>
              </a:ext>
            </a:extLst>
          </p:cNvPr>
          <p:cNvGraphicFramePr>
            <a:graphicFrameLocks/>
          </p:cNvGraphicFramePr>
          <p:nvPr/>
        </p:nvGraphicFramePr>
        <p:xfrm>
          <a:off x="-3126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ytuł 7">
            <a:extLst>
              <a:ext uri="{FF2B5EF4-FFF2-40B4-BE49-F238E27FC236}">
                <a16:creationId xmlns:a16="http://schemas.microsoft.com/office/drawing/2014/main" id="{55E1476F-AB7E-4441-A703-B3A0348EB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PRODUKT KRAJOWY BRUTTO (PKB) </a:t>
            </a: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PODKARPACKIE</a:t>
            </a:r>
            <a:b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w latach 2004 – 2017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74651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Symbol zastępczy zawartości 3">
            <a:extLst>
              <a:ext uri="{FF2B5EF4-FFF2-40B4-BE49-F238E27FC236}">
                <a16:creationId xmlns:a16="http://schemas.microsoft.com/office/drawing/2014/main" id="{7CA2E4AA-5CAB-494A-8334-ECA4FE9EB8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30363"/>
            <a:ext cx="4755165" cy="5250424"/>
          </a:xfr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CEFBB241-AF64-4F7C-A16D-B937E5EFA586}"/>
              </a:ext>
            </a:extLst>
          </p:cNvPr>
          <p:cNvSpPr/>
          <p:nvPr/>
        </p:nvSpPr>
        <p:spPr>
          <a:xfrm>
            <a:off x="4755165" y="1595438"/>
            <a:ext cx="4281331" cy="50167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Zostały zidentyfikowane i wskazane 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Regionalnej Strategii innowacji Województwa Podkarpackiego na lata 2014-2020 na rzecz inteligentnej specjalizacji (RIS3).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Są rezultatem wyboru bazującego przede wszystkim na regionalnych atutach 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endogenicznych zasobach, w tym także 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aktualnej i przyszłej działalności naukowo-badawczej i przedsiębiorczości.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Przestrzenne rozłożenie regionalnych inteligentnych specjalizacji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lotnictwo i kosmonautyka – centralnie,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motoryzacja – północ i południe,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jakość życia – południe i wschód,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informacja i telekomunikacja – obszar całego  województwa.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10" name="pole tekstowe 6">
            <a:extLst>
              <a:ext uri="{FF2B5EF4-FFF2-40B4-BE49-F238E27FC236}">
                <a16:creationId xmlns:a16="http://schemas.microsoft.com/office/drawing/2014/main" id="{A7DBA124-28C2-4C5C-AEF9-33841D6BA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395413"/>
            <a:ext cx="3889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³"/>
              <a:defRPr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Mapa: Rozmieszczenie Regionalnych Inteligentnych Specjalizacji </a:t>
            </a:r>
          </a:p>
        </p:txBody>
      </p:sp>
      <p:sp>
        <p:nvSpPr>
          <p:cNvPr id="21511" name="pole tekstowe 7">
            <a:extLst>
              <a:ext uri="{FF2B5EF4-FFF2-40B4-BE49-F238E27FC236}">
                <a16:creationId xmlns:a16="http://schemas.microsoft.com/office/drawing/2014/main" id="{D825E2DB-1061-4CE9-8E98-8C33DC446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6488113"/>
            <a:ext cx="32416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³"/>
              <a:defRPr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Źródło: Opracowanie własne 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315CEECC-441D-46F2-9193-BF7FBEBB65F0}"/>
              </a:ext>
            </a:extLst>
          </p:cNvPr>
          <p:cNvSpPr/>
          <p:nvPr/>
        </p:nvSpPr>
        <p:spPr>
          <a:xfrm>
            <a:off x="-57943" y="273149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REGIONALNE INTELIGENTNE SPECJALIZACJE 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14EC2282-461B-44D5-9CDD-6FCBF78CAD9C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D068FF69-DEF6-4662-A76F-E833C1A6F3AF}"/>
              </a:ext>
            </a:extLst>
          </p:cNvPr>
          <p:cNvSpPr/>
          <p:nvPr/>
        </p:nvSpPr>
        <p:spPr>
          <a:xfrm>
            <a:off x="0" y="404664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1C26551-88A4-499E-84FE-8C2B44131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31046"/>
          </a:xfrm>
        </p:spPr>
        <p:txBody>
          <a:bodyPr>
            <a:normAutofit fontScale="90000"/>
          </a:bodyPr>
          <a:lstStyle/>
          <a:p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 SWOT WOJEWÓDZTWA PODKARPACKIEGO</a:t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(efekt warsztatów Zespołu Roboczego - maj 2019r. Rzeszów)</a:t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200" b="1" dirty="0">
                <a:latin typeface="Arial" pitchFamily="34" charset="0"/>
                <a:cs typeface="Arial" pitchFamily="34" charset="0"/>
              </a:rPr>
              <a:t>MOCNE STRONY</a:t>
            </a:r>
            <a:endParaRPr lang="pl-PL" sz="22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B6CD829-65D1-482B-BD03-E5A0B847F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929" y="1916831"/>
            <a:ext cx="8928992" cy="3888427"/>
          </a:xfrm>
        </p:spPr>
        <p:txBody>
          <a:bodyPr>
            <a:normAutofit fontScale="92500"/>
          </a:bodyPr>
          <a:lstStyle/>
          <a:p>
            <a:pPr lvl="0">
              <a:spcBef>
                <a:spcPts val="0"/>
              </a:spcBef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Przewaga konkurencyjna regionu w obszarach: przemysł lotniczy i IT</a:t>
            </a:r>
          </a:p>
          <a:p>
            <a:pPr lvl="0">
              <a:spcBef>
                <a:spcPts val="0"/>
              </a:spcBef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Rozwinięta i równomiernie rozmieszczona sieć osadnicza (policentryczna)</a:t>
            </a:r>
          </a:p>
          <a:p>
            <a:pPr lvl="0">
              <a:spcBef>
                <a:spcPts val="0"/>
              </a:spcBef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Podkarpacie jako lider (1. miejsce w Polsce) pod względem udziału gospodarstw domowych posiadających komputer osobisty z szerokopasmowym dostępem do Internetu</a:t>
            </a:r>
          </a:p>
          <a:p>
            <a:pPr lvl="0">
              <a:spcBef>
                <a:spcPts val="0"/>
              </a:spcBef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Dobry stan (ilościowy) wód podziemnych </a:t>
            </a:r>
          </a:p>
          <a:p>
            <a:pPr lvl="0">
              <a:spcBef>
                <a:spcPts val="0"/>
              </a:spcBef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Zaangażowanie społeczeństwa i samorządów lokalnych w utrzymanie </a:t>
            </a:r>
            <a:b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i wspieranie organizacji społecznych działających na rzecz wzmacniania kapitału społecznego oraz bezpieczeństwa lokalnych społeczności</a:t>
            </a:r>
          </a:p>
          <a:p>
            <a:pPr>
              <a:spcBef>
                <a:spcPts val="0"/>
              </a:spcBef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Bogate i różnorodne dziedzictwo kulturowe, w tym zabytki wpisane na listę Światowego Dziedzictwa UNESCO</a:t>
            </a:r>
          </a:p>
          <a:p>
            <a:pPr lvl="0">
              <a:spcBef>
                <a:spcPts val="0"/>
              </a:spcBef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86671391"/>
      </p:ext>
    </p:extLst>
  </p:cSld>
  <p:clrMapOvr>
    <a:masterClrMapping/>
  </p:clrMapOvr>
</p:sld>
</file>

<file path=ppt/theme/theme1.xml><?xml version="1.0" encoding="utf-8"?>
<a:theme xmlns:a="http://schemas.openxmlformats.org/drawingml/2006/main" name="Via Carpatia Rzeszow 30.11.201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0DE"/>
      </a:accent1>
      <a:accent2>
        <a:srgbClr val="01998A"/>
      </a:accent2>
      <a:accent3>
        <a:srgbClr val="FFFFFF"/>
      </a:accent3>
      <a:accent4>
        <a:srgbClr val="000000"/>
      </a:accent4>
      <a:accent5>
        <a:srgbClr val="AACDEC"/>
      </a:accent5>
      <a:accent6>
        <a:srgbClr val="018A7D"/>
      </a:accent6>
      <a:hlink>
        <a:srgbClr val="009999"/>
      </a:hlink>
      <a:folHlink>
        <a:srgbClr val="99CC00"/>
      </a:folHlink>
    </a:clrScheme>
    <a:fontScheme name="Via Carpatia Rzeszow 30.11.2012">
      <a:majorFont>
        <a:latin typeface="Trebuchet MS"/>
        <a:ea typeface=""/>
        <a:cs typeface="Arial"/>
      </a:majorFont>
      <a:minorFont>
        <a:latin typeface="Trebuchet MS"/>
        <a:ea typeface=""/>
        <a:cs typeface="Arial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Via Carpatia Rzeszow 30.11.201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a Carpatia Rzeszow 30.11.201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a Carpatia Rzeszow 30.11.201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a Carpatia Rzeszow 30.11.201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a Carpatia Rzeszow 30.11.201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a Carpatia Rzeszow 30.11.201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a Carpatia Rzeszow 30.11.201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a Carpatia Rzeszow 30.11.201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a Carpatia Rzeszow 30.11.201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a Carpatia Rzeszow 30.11.201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a Carpatia Rzeszow 30.11.201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a Carpatia Rzeszow 30.11.201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13036</TotalTime>
  <Words>4574</Words>
  <Application>Microsoft Office PowerPoint</Application>
  <PresentationFormat>Pokaz na ekranie (4:3)</PresentationFormat>
  <Paragraphs>572</Paragraphs>
  <Slides>62</Slides>
  <Notes>3</Notes>
  <HiddenSlides>0</HiddenSlides>
  <MMClips>0</MMClips>
  <ScaleCrop>false</ScaleCrop>
  <HeadingPairs>
    <vt:vector size="8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62</vt:i4>
      </vt:variant>
    </vt:vector>
  </HeadingPairs>
  <TitlesOfParts>
    <vt:vector size="76" baseType="lpstr">
      <vt:lpstr>Arial</vt:lpstr>
      <vt:lpstr>Arial Black</vt:lpstr>
      <vt:lpstr>Arial Narrow</vt:lpstr>
      <vt:lpstr>Calibri</vt:lpstr>
      <vt:lpstr>Calibri Light</vt:lpstr>
      <vt:lpstr>Century Gothic</vt:lpstr>
      <vt:lpstr>Fira Sans</vt:lpstr>
      <vt:lpstr>Times New Roman</vt:lpstr>
      <vt:lpstr>Trebuchet MS</vt:lpstr>
      <vt:lpstr>Wingdings</vt:lpstr>
      <vt:lpstr>Wingdings 2</vt:lpstr>
      <vt:lpstr>Via Carpatia Rzeszow 30.11.2012</vt:lpstr>
      <vt:lpstr>2_Motyw pakietu Office</vt:lpstr>
      <vt:lpstr>Document</vt:lpstr>
      <vt:lpstr>Prezentacja programu PowerPoint</vt:lpstr>
      <vt:lpstr>UWARUNKOWANIA ZEWNĘTRZNE  STRATEGII ROZWOJU WOJEWÓDZTWA – PODKARPACKIE 2030</vt:lpstr>
      <vt:lpstr>PROPONOWANE ROZWIĄZANIA EUROPEJSKIEJ POLITYKI SPÓJNOŚCI PO ROKU 2020 Z PUNKTU WIDZENIA WSPIERANIA ROZWOJU WOJEWÓDZTWA PODKARPACKIEGO</vt:lpstr>
      <vt:lpstr>ELEMENTY POLITYKI ROZOWJU </vt:lpstr>
      <vt:lpstr>KRAJOWE DOKUMENTY STARTEGICZNE  A  STRATEGIA ROZWOJU WOJEWÓDZTWA - PODKARPACKIE 2030</vt:lpstr>
      <vt:lpstr>POZYCJA STRATEGICZNA WOJEWÓDZTWA</vt:lpstr>
      <vt:lpstr>PRODUKT KRAJOWY BRUTTO (PKB) PODKARPACKIE  w latach 2004 – 2017</vt:lpstr>
      <vt:lpstr>Prezentacja programu PowerPoint</vt:lpstr>
      <vt:lpstr>ANALIZA SWOT WOJEWÓDZTWA PODKARPACKIEGO (efekt warsztatów Zespołu Roboczego - maj 2019r. Rzeszów)   MOCNE STRONY</vt:lpstr>
      <vt:lpstr>ANALIZA SWOT WOJEWÓDZTWA PODKARPACKIEGO (efekt warsztatów Zespołu Roboczego - maj 2019r. Rzeszów)  SŁABE STRONY </vt:lpstr>
      <vt:lpstr>ANALIZA SWOT WOJEWÓDZTWA PODKARPACKIEGO (efekt warsztatów Zespołu Roboczego - maj 2019r. Rzeszów)  SZANSE</vt:lpstr>
      <vt:lpstr>ANALIZA SWOT WOJEWÓDZTWA PODKARPACKIEGO (efekt warsztatów Zespołu Roboczego - maj 2019r. Rzeszów)   ZAGROŻENIA </vt:lpstr>
      <vt:lpstr>Prezentacja programu PowerPoint</vt:lpstr>
      <vt:lpstr>Prezentacja programu PowerPoint</vt:lpstr>
      <vt:lpstr>Prezentacja programu PowerPoint</vt:lpstr>
      <vt:lpstr>WIZJA WOJEWÓDZTWA PODKARPACKIEGO</vt:lpstr>
      <vt:lpstr> </vt:lpstr>
      <vt:lpstr> Układ logiczny części kierunkowej Strategii </vt:lpstr>
      <vt:lpstr>UKŁAD OBSZARÓW TEMATYCZNYCH</vt:lpstr>
      <vt:lpstr>1. GOSPODARKA I NAUKA</vt:lpstr>
      <vt:lpstr> 1. GOSPODARKA I NAUKA UKŁAD PRIORYTETÓW</vt:lpstr>
      <vt:lpstr> 1. GOSPODARKA I NAUKA UKŁAD PRIORYTETÓW I KIERUNKÓW DZIAŁAŃ</vt:lpstr>
      <vt:lpstr>2. KAPITAŁ LUDZKI I SPOŁECZNY</vt:lpstr>
      <vt:lpstr> 2. KAPITAŁ LUDZKI I SPOŁECZNY UKŁAD PRIORYTETÓW</vt:lpstr>
      <vt:lpstr>2. KAPITAŁ LUDZKI I SPOŁECZNY  UKŁAD PRIORYTETÓW I KIERUNKÓW DZIAŁAŃ</vt:lpstr>
      <vt:lpstr>2. KAPITAŁ LUDZKI I SPOŁECZNY  UKŁAD PRIORYTETÓW I KIERUNKÓW DZIAŁAŃ</vt:lpstr>
      <vt:lpstr>3. INFRASTRUKTURA DLA ZRÓWNOWAŻONEGO ROZWOJU  I ŚRODOWISKA</vt:lpstr>
      <vt:lpstr>Prezentacja programu PowerPoint</vt:lpstr>
      <vt:lpstr>3. INFRASTRUKTURA DLA ZRÓWNOWAŻONEGO ROZWOJU  I ŚRODOWISKA UKŁAD PRIORYTETÓW I KIERUNKÓW DZIAŁAŃ</vt:lpstr>
      <vt:lpstr>3. INFRASTRUKTURA DLA ZRÓWNOWAŻONEGO ROZWOJU  I ŚRODOWISKA UKŁAD PRIORYTETÓW I KIERUNKÓW DZIAŁAŃ</vt:lpstr>
      <vt:lpstr>4. DOSTĘPNOŚĆ USŁUG</vt:lpstr>
      <vt:lpstr>Prezentacja programu PowerPoint</vt:lpstr>
      <vt:lpstr> 4. DOSTĘPNOŚĆ USŁUG UKŁAD PRIORYTETÓW I KIERUNKÓW DZIAŁAŃ</vt:lpstr>
      <vt:lpstr>5. TERYTORIALNY WYMIAR STRATEGII</vt:lpstr>
      <vt:lpstr>Prezentacja programu PowerPoint</vt:lpstr>
      <vt:lpstr>5. TERYTORIALNY WYMIAR STRATEGII UKŁAD PRIORYTETÓW I KIERUNKÓW DZIAŁAŃ</vt:lpstr>
      <vt:lpstr>5. TERYTORIALNY WYMIAR STRATEGII UKŁAD PRIORYTETÓW I KIERUNKÓW DZIAŁAŃ</vt:lpstr>
      <vt:lpstr>SCENARIUSZE ROZWOJOWE – Wnioski</vt:lpstr>
      <vt:lpstr>SCENARIUSZE ROZWOJOWE – Wnioski</vt:lpstr>
      <vt:lpstr>POTENCJAŁ FINANSOWY</vt:lpstr>
      <vt:lpstr>POTENCJAŁ FINANSOWY</vt:lpstr>
      <vt:lpstr>POTENCJAŁ FINANSOWY</vt:lpstr>
      <vt:lpstr>PROCENTOWA PROPOZYCJA PODZIAŁU ŚRODKÓW NA GŁÓWNE OBSZARY TEMATYCZNE STRATEGII </vt:lpstr>
      <vt:lpstr>SYSTEM REALIZACJI STRATEGII </vt:lpstr>
      <vt:lpstr>Prezentacja programu PowerPoint</vt:lpstr>
      <vt:lpstr>MECHANIZMY I PODMIOTY KOORDYNUJĄCE </vt:lpstr>
      <vt:lpstr>TERYTORIALIZACJA POLITYKI ROZWOJU WOJEWÓDZTWA   WYMIAR KRAJOWY - KSRR 2030</vt:lpstr>
      <vt:lpstr>TERYTORIALIZACJA POLITYKI ROZWOJU WOJEWÓDZTWA   WYMIAR KRAJOWY - KSRR 2030</vt:lpstr>
      <vt:lpstr>TERYTORIALIZACJA POLITYKI ROZWOJU WOJEWÓDZTWA   WYMIAR KRAJOWY - KSRR 2030 </vt:lpstr>
      <vt:lpstr>      Regionalna Polityka Miejska </vt:lpstr>
      <vt:lpstr>TERYTORIALIZACJA POLITYKI ROZWOJU WOJEWÓDZTWA   WYMIAR REGIONALNY </vt:lpstr>
      <vt:lpstr>Prezentacja programu PowerPoint</vt:lpstr>
      <vt:lpstr>Prezentacja programu PowerPoint</vt:lpstr>
      <vt:lpstr> </vt:lpstr>
      <vt:lpstr> </vt:lpstr>
      <vt:lpstr>Prezentacja programu PowerPoint</vt:lpstr>
      <vt:lpstr>Prezentacja programu PowerPoint</vt:lpstr>
      <vt:lpstr>Prezentacja programu PowerPoint</vt:lpstr>
      <vt:lpstr>TERMINY KONSULTACJI</vt:lpstr>
      <vt:lpstr>Prezentacja programu PowerPoint</vt:lpstr>
      <vt:lpstr>Prezentacja programu PowerPoint</vt:lpstr>
      <vt:lpstr>Prezentacja programu PowerPoint</vt:lpstr>
    </vt:vector>
  </TitlesOfParts>
  <Company>home sweet 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krzysztof</dc:creator>
  <cp:lastModifiedBy>Brogowska Ewelina</cp:lastModifiedBy>
  <cp:revision>1241</cp:revision>
  <cp:lastPrinted>2019-11-19T08:12:45Z</cp:lastPrinted>
  <dcterms:created xsi:type="dcterms:W3CDTF">2011-02-23T21:37:50Z</dcterms:created>
  <dcterms:modified xsi:type="dcterms:W3CDTF">2019-11-21T09:08:05Z</dcterms:modified>
</cp:coreProperties>
</file>